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1030" r:id="rId2"/>
    <p:sldId id="1003" r:id="rId3"/>
    <p:sldId id="1063" r:id="rId4"/>
    <p:sldId id="1085" r:id="rId5"/>
    <p:sldId id="1051" r:id="rId6"/>
    <p:sldId id="1049" r:id="rId7"/>
    <p:sldId id="1050" r:id="rId8"/>
    <p:sldId id="1067" r:id="rId9"/>
    <p:sldId id="1068" r:id="rId10"/>
    <p:sldId id="1069" r:id="rId11"/>
    <p:sldId id="1084" r:id="rId12"/>
    <p:sldId id="1073" r:id="rId13"/>
    <p:sldId id="1066" r:id="rId14"/>
    <p:sldId id="1071" r:id="rId15"/>
    <p:sldId id="1077" r:id="rId16"/>
    <p:sldId id="1080" r:id="rId17"/>
    <p:sldId id="1074" r:id="rId18"/>
    <p:sldId id="1083" r:id="rId19"/>
    <p:sldId id="1086" r:id="rId20"/>
    <p:sldId id="1087" r:id="rId21"/>
    <p:sldId id="1075" r:id="rId22"/>
    <p:sldId id="1065" r:id="rId23"/>
    <p:sldId id="1076" r:id="rId24"/>
    <p:sldId id="1078" r:id="rId25"/>
    <p:sldId id="1088" r:id="rId26"/>
    <p:sldId id="1089" r:id="rId27"/>
    <p:sldId id="1081" r:id="rId28"/>
    <p:sldId id="1082" r:id="rId29"/>
  </p:sldIdLst>
  <p:sldSz cx="9144000" cy="6858000" type="screen4x3"/>
  <p:notesSz cx="7315200" cy="9601200"/>
  <p:defaultTextStyle>
    <a:defPPr>
      <a:defRPr lang="en-GB"/>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0FF"/>
    <a:srgbClr val="FA7F80"/>
    <a:srgbClr val="262626"/>
    <a:srgbClr val="000000"/>
    <a:srgbClr val="FF0000"/>
    <a:srgbClr val="808080"/>
    <a:srgbClr val="7E2F8E"/>
    <a:srgbClr val="D95319"/>
    <a:srgbClr val="DFDFDF"/>
    <a:srgbClr val="EDB1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BDFA11-4F4C-1D4B-AD35-BADB070270C7}" v="49" dt="2020-05-24T20:52:03.4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4" autoAdjust="0"/>
    <p:restoredTop sz="58520" autoAdjust="0"/>
  </p:normalViewPr>
  <p:slideViewPr>
    <p:cSldViewPr snapToGrid="0">
      <p:cViewPr varScale="1">
        <p:scale>
          <a:sx n="89" d="100"/>
          <a:sy n="89" d="100"/>
        </p:scale>
        <p:origin x="3024" y="16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p:cViewPr varScale="1">
        <p:scale>
          <a:sx n="59" d="100"/>
          <a:sy n="59" d="100"/>
        </p:scale>
        <p:origin x="3142"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1" y="0"/>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t" anchorCtr="0" compatLnSpc="1">
            <a:prstTxWarp prst="textNoShape">
              <a:avLst/>
            </a:prstTxWarp>
          </a:bodyPr>
          <a:lstStyle>
            <a:lvl1pPr algn="l" defTabSz="966788">
              <a:defRPr sz="1300"/>
            </a:lvl1pPr>
          </a:lstStyle>
          <a:p>
            <a:pPr>
              <a:defRPr/>
            </a:pPr>
            <a:endParaRPr lang="en-GB"/>
          </a:p>
        </p:txBody>
      </p:sp>
      <p:sp>
        <p:nvSpPr>
          <p:cNvPr id="9219" name="Rectangle 3"/>
          <p:cNvSpPr>
            <a:spLocks noGrp="1" noChangeArrowheads="1"/>
          </p:cNvSpPr>
          <p:nvPr>
            <p:ph type="dt" sz="quarter" idx="1"/>
          </p:nvPr>
        </p:nvSpPr>
        <p:spPr bwMode="auto">
          <a:xfrm>
            <a:off x="4144271" y="0"/>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t" anchorCtr="0" compatLnSpc="1">
            <a:prstTxWarp prst="textNoShape">
              <a:avLst/>
            </a:prstTxWarp>
          </a:bodyPr>
          <a:lstStyle>
            <a:lvl1pPr algn="r" defTabSz="966788">
              <a:defRPr sz="1300"/>
            </a:lvl1pPr>
          </a:lstStyle>
          <a:p>
            <a:pPr>
              <a:defRPr/>
            </a:pPr>
            <a:endParaRPr lang="en-GB"/>
          </a:p>
        </p:txBody>
      </p:sp>
      <p:sp>
        <p:nvSpPr>
          <p:cNvPr id="9220" name="Rectangle 4"/>
          <p:cNvSpPr>
            <a:spLocks noGrp="1" noChangeArrowheads="1"/>
          </p:cNvSpPr>
          <p:nvPr>
            <p:ph type="ftr" sz="quarter" idx="2"/>
          </p:nvPr>
        </p:nvSpPr>
        <p:spPr bwMode="auto">
          <a:xfrm>
            <a:off x="1" y="9119621"/>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b" anchorCtr="0" compatLnSpc="1">
            <a:prstTxWarp prst="textNoShape">
              <a:avLst/>
            </a:prstTxWarp>
          </a:bodyPr>
          <a:lstStyle>
            <a:lvl1pPr algn="l" defTabSz="966788">
              <a:defRPr sz="1300"/>
            </a:lvl1pPr>
          </a:lstStyle>
          <a:p>
            <a:pPr>
              <a:defRPr/>
            </a:pPr>
            <a:endParaRPr lang="en-GB"/>
          </a:p>
        </p:txBody>
      </p:sp>
      <p:sp>
        <p:nvSpPr>
          <p:cNvPr id="9221" name="Rectangle 5"/>
          <p:cNvSpPr>
            <a:spLocks noGrp="1" noChangeArrowheads="1"/>
          </p:cNvSpPr>
          <p:nvPr>
            <p:ph type="sldNum" sz="quarter" idx="3"/>
          </p:nvPr>
        </p:nvSpPr>
        <p:spPr bwMode="auto">
          <a:xfrm>
            <a:off x="4144271" y="9119621"/>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b" anchorCtr="0" compatLnSpc="1">
            <a:prstTxWarp prst="textNoShape">
              <a:avLst/>
            </a:prstTxWarp>
          </a:bodyPr>
          <a:lstStyle>
            <a:lvl1pPr algn="r" defTabSz="966788">
              <a:defRPr sz="1300"/>
            </a:lvl1pPr>
          </a:lstStyle>
          <a:p>
            <a:pPr>
              <a:defRPr/>
            </a:pPr>
            <a:fld id="{19F45E5B-BA66-49E5-A546-C63DDB6F0276}" type="slidenum">
              <a:rPr lang="en-GB"/>
              <a:pPr>
                <a:defRPr/>
              </a:pPr>
              <a:t>‹#›</a:t>
            </a:fld>
            <a:endParaRPr lang="en-GB"/>
          </a:p>
        </p:txBody>
      </p:sp>
    </p:spTree>
    <p:extLst>
      <p:ext uri="{BB962C8B-B14F-4D97-AF65-F5344CB8AC3E}">
        <p14:creationId xmlns:p14="http://schemas.microsoft.com/office/powerpoint/2010/main" val="5584455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8T16:29:31.019"/>
    </inkml:context>
    <inkml:brush xml:id="br0">
      <inkml:brushProperty name="width" value="0.08571" units="cm"/>
      <inkml:brushProperty name="height" value="0.08571" units="cm"/>
    </inkml:brush>
  </inkml:definitions>
  <inkml:trace contextRef="#ctx0" brushRef="#br0">1109 0 8027,'-40'45'0,"-6"2"0,19-26 0,-12 7 0,1-1 0,-9 8 0,10-7 0,-9 5 0,10-2 0,-2 2 0,4 0 0,2-3 0,4-2 0,4 0 0,7-3 0,5 3 0,4-6 0,3-2 0,5 0 0,0-1 0,0 0 0,0-1 0,0 2 0,4 1 0,1 2 0,7 1 0,5 1 0,4 0 0,4 1 0,7 1 0,1-2 0,8 1 0,-1-6 0,6 0 0,-1 0 0,-1-2 0,-2 5 0,-2 0 0,-6 5 0,-3-1 0,-9 4 0,-2-3 0,-6 3 0,-2-3 0,-4 3 0,-3-1 0,-2 4 0,-2 6 0,-1 2 0,-12 3 0,-5 0 0,-9 2 0,-4 7 0,-7-2 0,-2 4 0,-6 1 0,22-26 0,-2 0 0,-1-1 0,-2 0 0,-1 2 0,0 1 0,-1 0 0,0 1 0,-2 1 0,-1 0 0,4-1 0,1-1 0,1-3 0,0-1 0,-2 4 0,-1 0 0,-14 20 0,20-22 0,1 0 0,-8 17 0,3-2 0,3-4 0,7-3 0,7-6 0,5 0 0,4-2 0,1-2 0,1-5 0,0-2 0,9 6 0,8 0 0,7 0 0,13 5 0,5-3 0,4 0 0,3 2 0,7-1 0,-12 0 0,0 3 0,-8 0 0,3 5 0,-5 5 0,-6-2 0,-3 5 0,-5 3 0,-6 0 0,0 9 0,-8-4 0,-3 4 0,-2-1 0,-1 6 0,-3 1 0,-5 5 0,-1-32 0,-3 0 0,-6 6 0,-3-1 0,1-5 0,0-1 0,-5 7 0,-1-1 0,0-2 0,0 0 0,-2 4 0,0 0 0,0-1 0,-1 0 0,1-2 0,0 0 0,2-2 0,2 0 0,1-1 0,1 0 0,3-3 0,0-2 0,-11 28 0,4 0 0,10-9 0,1-1 0,4-1 0,0-6 0,8-5 0,1-3 0,2-4 0,3-3 0,3-2 0,12-1 0,10-2 0,6-4 0,14-1 0,3-5 0,5-1 0,-3-3 0,0 3 0,-4 1 0,4 5 0,-6 5 0,-5 6 0,-6 7 0,-11 1 0,-3 5 0,-10-2 0,-1 10 0,-3 1 0,-3 10 0,-2-13 0,-4 8 0,-5-2 0,-11 0 0,-11 3 0,-8 0 0,15-26 0,0 1 0,-5-1 0,0 0 0,-3 4 0,-1-1 0,-2 2 0,-1 0 0,1 1 0,0 0 0,-1 2 0,0 0 0,1-2 0,0 0 0,0 1 0,0 1 0,2-2 0,1 1 0,0 0 0,1 0 0,2-2 0,1 0 0,6-4 0,1-1 0,-15 26 0,7-2 0,1 1 0,5-5 0,6-3 0,5-6 0,6-2 0,2-5 0,2-2 0,2-2 0,9 3 0,8-2 0,9 2 0,2-8 0,10 11 0,-2-5 0,1 4 0,-1-2 0,-3-3 0,0 3 0,1 3 0,2 8 0,-12-3 0,4 9 0,-13-4 0,2 10 0,-7 2 0,-7 7 0,-4-30 0,-1 2 0,0 6 0,-2 1 0,-1-6 0,-1 0 0,-2 5 0,-1 0 0,-2-1 0,-1-1 0,-3 2 0,-1 0 0,0-2 0,1-2 0,-10 28 0,-1-2 0,3-15 0,-3-14 0,1-4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t" anchorCtr="0" compatLnSpc="1">
            <a:prstTxWarp prst="textNoShape">
              <a:avLst/>
            </a:prstTxWarp>
          </a:bodyPr>
          <a:lstStyle>
            <a:lvl1pPr algn="l" defTabSz="966788">
              <a:defRPr sz="1300"/>
            </a:lvl1pPr>
          </a:lstStyle>
          <a:p>
            <a:pPr>
              <a:defRPr/>
            </a:pPr>
            <a:endParaRPr lang="en-GB"/>
          </a:p>
        </p:txBody>
      </p:sp>
      <p:sp>
        <p:nvSpPr>
          <p:cNvPr id="8195" name="Rectangle 3"/>
          <p:cNvSpPr>
            <a:spLocks noGrp="1" noChangeArrowheads="1"/>
          </p:cNvSpPr>
          <p:nvPr>
            <p:ph type="dt" idx="1"/>
          </p:nvPr>
        </p:nvSpPr>
        <p:spPr bwMode="auto">
          <a:xfrm>
            <a:off x="4144271" y="0"/>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t" anchorCtr="0" compatLnSpc="1">
            <a:prstTxWarp prst="textNoShape">
              <a:avLst/>
            </a:prstTxWarp>
          </a:bodyPr>
          <a:lstStyle>
            <a:lvl1pPr algn="r" defTabSz="966788">
              <a:defRPr sz="1300"/>
            </a:lvl1pPr>
          </a:lstStyle>
          <a:p>
            <a:pPr>
              <a:defRPr/>
            </a:pPr>
            <a:endParaRPr lang="en-GB"/>
          </a:p>
        </p:txBody>
      </p:sp>
      <p:sp>
        <p:nvSpPr>
          <p:cNvPr id="686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1219201" y="4560570"/>
            <a:ext cx="4859960" cy="432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198" name="Rectangle 6"/>
          <p:cNvSpPr>
            <a:spLocks noGrp="1" noChangeArrowheads="1"/>
          </p:cNvSpPr>
          <p:nvPr>
            <p:ph type="ftr" sz="quarter" idx="4"/>
          </p:nvPr>
        </p:nvSpPr>
        <p:spPr bwMode="auto">
          <a:xfrm>
            <a:off x="1" y="9119621"/>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b" anchorCtr="0" compatLnSpc="1">
            <a:prstTxWarp prst="textNoShape">
              <a:avLst/>
            </a:prstTxWarp>
          </a:bodyPr>
          <a:lstStyle>
            <a:lvl1pPr algn="l" defTabSz="966788">
              <a:defRPr sz="1300"/>
            </a:lvl1pPr>
          </a:lstStyle>
          <a:p>
            <a:pPr>
              <a:defRPr/>
            </a:pPr>
            <a:endParaRPr lang="en-GB"/>
          </a:p>
        </p:txBody>
      </p:sp>
      <p:sp>
        <p:nvSpPr>
          <p:cNvPr id="8199" name="Rectangle 7"/>
          <p:cNvSpPr>
            <a:spLocks noGrp="1" noChangeArrowheads="1"/>
          </p:cNvSpPr>
          <p:nvPr>
            <p:ph type="sldNum" sz="quarter" idx="5"/>
          </p:nvPr>
        </p:nvSpPr>
        <p:spPr bwMode="auto">
          <a:xfrm>
            <a:off x="4144271" y="9119621"/>
            <a:ext cx="3169246"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721" tIns="48361" rIns="96721" bIns="48361" numCol="1" anchor="b" anchorCtr="0" compatLnSpc="1">
            <a:prstTxWarp prst="textNoShape">
              <a:avLst/>
            </a:prstTxWarp>
          </a:bodyPr>
          <a:lstStyle>
            <a:lvl1pPr algn="r" defTabSz="966788">
              <a:defRPr sz="1300"/>
            </a:lvl1pPr>
          </a:lstStyle>
          <a:p>
            <a:pPr>
              <a:defRPr/>
            </a:pPr>
            <a:fld id="{6D17517F-03E2-40F2-9645-8DF4CB6BE20F}" type="slidenum">
              <a:rPr lang="en-GB"/>
              <a:pPr>
                <a:defRPr/>
              </a:pPr>
              <a:t>‹#›</a:t>
            </a:fld>
            <a:endParaRPr lang="en-GB"/>
          </a:p>
        </p:txBody>
      </p:sp>
    </p:spTree>
    <p:extLst>
      <p:ext uri="{BB962C8B-B14F-4D97-AF65-F5344CB8AC3E}">
        <p14:creationId xmlns:p14="http://schemas.microsoft.com/office/powerpoint/2010/main" val="7119739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algn="ctr" defTabSz="966788" eaLnBrk="0" fontAlgn="base" hangingPunct="0">
              <a:spcBef>
                <a:spcPct val="0"/>
              </a:spcBef>
              <a:spcAft>
                <a:spcPct val="0"/>
              </a:spcAft>
              <a:defRPr>
                <a:solidFill>
                  <a:schemeClr val="tx1"/>
                </a:solidFill>
                <a:latin typeface="Arial" charset="0"/>
              </a:defRPr>
            </a:lvl6pPr>
            <a:lvl7pPr marL="2971800" indent="-228600" algn="ctr" defTabSz="966788" eaLnBrk="0" fontAlgn="base" hangingPunct="0">
              <a:spcBef>
                <a:spcPct val="0"/>
              </a:spcBef>
              <a:spcAft>
                <a:spcPct val="0"/>
              </a:spcAft>
              <a:defRPr>
                <a:solidFill>
                  <a:schemeClr val="tx1"/>
                </a:solidFill>
                <a:latin typeface="Arial" charset="0"/>
              </a:defRPr>
            </a:lvl7pPr>
            <a:lvl8pPr marL="3429000" indent="-228600" algn="ctr" defTabSz="966788" eaLnBrk="0" fontAlgn="base" hangingPunct="0">
              <a:spcBef>
                <a:spcPct val="0"/>
              </a:spcBef>
              <a:spcAft>
                <a:spcPct val="0"/>
              </a:spcAft>
              <a:defRPr>
                <a:solidFill>
                  <a:schemeClr val="tx1"/>
                </a:solidFill>
                <a:latin typeface="Arial" charset="0"/>
              </a:defRPr>
            </a:lvl8pPr>
            <a:lvl9pPr marL="3886200" indent="-228600" algn="ctr" defTabSz="966788" eaLnBrk="0" fontAlgn="base" hangingPunct="0">
              <a:spcBef>
                <a:spcPct val="0"/>
              </a:spcBef>
              <a:spcAft>
                <a:spcPct val="0"/>
              </a:spcAft>
              <a:defRPr>
                <a:solidFill>
                  <a:schemeClr val="tx1"/>
                </a:solidFill>
                <a:latin typeface="Arial" charset="0"/>
              </a:defRPr>
            </a:lvl9pPr>
          </a:lstStyle>
          <a:p>
            <a:pPr eaLnBrk="1" hangingPunct="1"/>
            <a:fld id="{DA49C909-55AF-4031-AA47-10AFEB0FDED5}" type="slidenum">
              <a:rPr lang="en-GB" smtClean="0"/>
              <a:pPr eaLnBrk="1" hangingPunct="1"/>
              <a:t>1</a:t>
            </a:fld>
            <a:endParaRPr lang="en-GB"/>
          </a:p>
        </p:txBody>
      </p:sp>
      <p:sp>
        <p:nvSpPr>
          <p:cNvPr id="69635" name="Rectangle 2"/>
          <p:cNvSpPr>
            <a:spLocks noGrp="1" noRot="1" noChangeAspect="1" noChangeArrowheads="1" noTextEdit="1"/>
          </p:cNvSpPr>
          <p:nvPr>
            <p:ph type="sldImg"/>
          </p:nvPr>
        </p:nvSpPr>
        <p:spPr>
          <a:xfrm>
            <a:off x="1257300" y="720725"/>
            <a:ext cx="4800600" cy="3600450"/>
          </a:xfrm>
          <a:ln/>
        </p:spPr>
      </p:sp>
      <p:sp>
        <p:nvSpPr>
          <p:cNvPr id="69636" name="Rectangle 3"/>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486458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final term represents the ducted fan weight relative to the weight of the rest of the vehicle. This is expressed in terms of the PAYLOAD, W, and the ducted fan weight, delta W</a:t>
            </a:r>
          </a:p>
          <a:p>
            <a:pPr marL="228600" indent="-228600">
              <a:buFont typeface="+mj-lt"/>
              <a:buAutoNum type="arabicPeriod"/>
            </a:pPr>
            <a:endParaRPr lang="en-US" dirty="0"/>
          </a:p>
          <a:p>
            <a:pPr marL="228600" indent="-228600">
              <a:buFont typeface="+mj-lt"/>
              <a:buAutoNum type="arabicPeriod"/>
            </a:pPr>
            <a:r>
              <a:rPr lang="en-US" dirty="0"/>
              <a:t>PAYLOAD is used to describe the total vehicle weight minus the weight of the propulsor.</a:t>
            </a:r>
          </a:p>
          <a:p>
            <a:pPr marL="228600" indent="-228600">
              <a:buFont typeface="+mj-lt"/>
              <a:buAutoNum type="arabicPeriod"/>
            </a:pPr>
            <a:endParaRPr lang="en-US" dirty="0"/>
          </a:p>
          <a:p>
            <a:pPr marL="228600" indent="-228600">
              <a:buFont typeface="+mj-lt"/>
              <a:buAutoNum type="arabicPeriod"/>
            </a:pPr>
            <a:r>
              <a:rPr lang="en-US" dirty="0"/>
              <a:t>So a mass model is again required to relate operating point (that is the thrust generated) to ducted fan weight</a:t>
            </a:r>
          </a:p>
          <a:p>
            <a:pPr marL="228600" indent="-228600">
              <a:buFont typeface="+mj-lt"/>
              <a:buAutoNum type="arabicPeriod"/>
            </a:pPr>
            <a:endParaRPr lang="en-US" dirty="0"/>
          </a:p>
          <a:p>
            <a:pPr marL="228600" indent="-228600">
              <a:buFont typeface="+mj-lt"/>
              <a:buAutoNum type="arabicPeriod"/>
            </a:pPr>
            <a:r>
              <a:rPr lang="en-US" dirty="0"/>
              <a:t>How do we design a fan given these competing factors?</a:t>
            </a:r>
          </a:p>
          <a:p>
            <a:pPr marL="228600" indent="-228600">
              <a:buFont typeface="+mj-lt"/>
              <a:buAutoNum type="arabicPeriod"/>
            </a:pPr>
            <a:endParaRPr lang="en-US" dirty="0"/>
          </a:p>
          <a:p>
            <a:pPr marL="228600" indent="-228600">
              <a:buFont typeface="+mj-lt"/>
              <a:buAutoNum type="arabicPeriod"/>
            </a:pPr>
            <a:r>
              <a:rPr lang="en-US" dirty="0"/>
              <a:t>First need a design context (need to know the payload, W, and how the fan weight, \Delta W, varies with design point)</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10</a:t>
            </a:fld>
            <a:endParaRPr lang="en-GB"/>
          </a:p>
        </p:txBody>
      </p:sp>
    </p:spTree>
    <p:extLst>
      <p:ext uri="{BB962C8B-B14F-4D97-AF65-F5344CB8AC3E}">
        <p14:creationId xmlns:p14="http://schemas.microsoft.com/office/powerpoint/2010/main" val="3637088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I've developed a simple mass model to predict propulsor weight given the exit area ratio, sigma, and the fan flow area </a:t>
            </a:r>
            <a:r>
              <a:rPr lang="en-US" dirty="0" err="1"/>
              <a:t>A_x</a:t>
            </a:r>
            <a:r>
              <a:rPr lang="en-US" dirty="0"/>
              <a:t> </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11</a:t>
            </a:fld>
            <a:endParaRPr lang="en-GB"/>
          </a:p>
        </p:txBody>
      </p:sp>
    </p:spTree>
    <p:extLst>
      <p:ext uri="{BB962C8B-B14F-4D97-AF65-F5344CB8AC3E}">
        <p14:creationId xmlns:p14="http://schemas.microsoft.com/office/powerpoint/2010/main" val="3482058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design payload is for a custom-made flying test bed with a mass of 1kg. </a:t>
            </a:r>
          </a:p>
          <a:p>
            <a:pPr marL="685800" lvl="1" indent="-228600">
              <a:buFont typeface="+mj-lt"/>
              <a:buAutoNum type="arabicPeriod"/>
            </a:pPr>
            <a:r>
              <a:rPr lang="en-US" dirty="0"/>
              <a:t>This controls data collection,</a:t>
            </a:r>
          </a:p>
          <a:p>
            <a:pPr marL="685800" lvl="1" indent="-228600">
              <a:buFont typeface="+mj-lt"/>
              <a:buAutoNum type="arabicPeriod"/>
            </a:pPr>
            <a:r>
              <a:rPr lang="en-US" dirty="0"/>
              <a:t>Powers the motors and the onboard computers,</a:t>
            </a:r>
          </a:p>
          <a:p>
            <a:pPr marL="685800" lvl="1" indent="-228600">
              <a:buFont typeface="+mj-lt"/>
              <a:buAutoNum type="arabicPeriod"/>
            </a:pPr>
            <a:r>
              <a:rPr lang="en-US" dirty="0"/>
              <a:t>And has an onboard flight controller managing vehicle dynamics in flight</a:t>
            </a:r>
          </a:p>
          <a:p>
            <a:pPr marL="685800" lvl="1" indent="-228600">
              <a:buFont typeface="+mj-lt"/>
              <a:buAutoNum type="arabicPeriod"/>
            </a:pPr>
            <a:r>
              <a:rPr lang="en-US" dirty="0"/>
              <a:t>(Render only due to lab being shut)</a:t>
            </a:r>
          </a:p>
          <a:p>
            <a:pPr marL="685800" lvl="1" indent="-228600">
              <a:buFont typeface="+mj-lt"/>
              <a:buAutoNum type="arabicPeriod"/>
            </a:pPr>
            <a:endParaRPr lang="en-US" dirty="0"/>
          </a:p>
          <a:p>
            <a:pPr marL="228600" lvl="0" indent="-228600">
              <a:buFont typeface="+mj-lt"/>
              <a:buAutoNum type="arabicPeriod"/>
            </a:pPr>
            <a:r>
              <a:rPr lang="en-US" dirty="0"/>
              <a:t>So how is a ducted fan designed?</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12</a:t>
            </a:fld>
            <a:endParaRPr lang="en-GB"/>
          </a:p>
        </p:txBody>
      </p:sp>
    </p:spTree>
    <p:extLst>
      <p:ext uri="{BB962C8B-B14F-4D97-AF65-F5344CB8AC3E}">
        <p14:creationId xmlns:p14="http://schemas.microsoft.com/office/powerpoint/2010/main" val="3182167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Design process is broken down to simplify the problem</a:t>
            </a:r>
          </a:p>
          <a:p>
            <a:pPr marL="228600" indent="-228600">
              <a:buFont typeface="+mj-lt"/>
              <a:buAutoNum type="arabicPeriod"/>
            </a:pPr>
            <a:endParaRPr lang="en-US" dirty="0"/>
          </a:p>
          <a:p>
            <a:pPr marL="228600" indent="-228600">
              <a:buFont typeface="+mj-lt"/>
              <a:buAutoNum type="arabicPeriod"/>
            </a:pPr>
            <a:r>
              <a:rPr lang="en-US" dirty="0"/>
              <a:t>FIRST, the mean-line turbomachinery operating point is considered in terms of flow coefficient and stage loading</a:t>
            </a:r>
          </a:p>
          <a:p>
            <a:pPr marL="685800" lvl="1" indent="-228600">
              <a:buFont typeface="+mj-lt"/>
              <a:buAutoNum type="arabicPeriod"/>
            </a:pPr>
            <a:r>
              <a:rPr lang="en-US" dirty="0"/>
              <a:t>Due to the size of the fan, the Reynold numbers are around  50,000. </a:t>
            </a:r>
          </a:p>
          <a:p>
            <a:pPr marL="685800" lvl="1" indent="-228600">
              <a:buFont typeface="+mj-lt"/>
              <a:buAutoNum type="arabicPeriod"/>
            </a:pPr>
            <a:r>
              <a:rPr lang="en-US" dirty="0"/>
              <a:t>Therefore </a:t>
            </a:r>
            <a:r>
              <a:rPr lang="en-US" dirty="0" err="1"/>
              <a:t>Maffioli</a:t>
            </a:r>
            <a:r>
              <a:rPr lang="en-US" dirty="0"/>
              <a:t> LOW RE profiles are used in the design </a:t>
            </a:r>
          </a:p>
          <a:p>
            <a:pPr marL="685800" lvl="1" indent="-228600">
              <a:buFont typeface="+mj-lt"/>
              <a:buAutoNum type="arabicPeriod"/>
            </a:pPr>
            <a:r>
              <a:rPr lang="en-US" dirty="0"/>
              <a:t>Using a Smith chart from </a:t>
            </a:r>
            <a:r>
              <a:rPr lang="en-US" dirty="0" err="1"/>
              <a:t>Maffioli’s</a:t>
            </a:r>
            <a:r>
              <a:rPr lang="en-US" dirty="0"/>
              <a:t> original paper, and limiting the design space by exit duct area ratio, operating point chosen (as shown in fig)</a:t>
            </a:r>
          </a:p>
          <a:p>
            <a:pPr marL="1143000" lvl="2" indent="-228600">
              <a:buFont typeface="+mj-lt"/>
              <a:buAutoNum type="arabicPeriod"/>
            </a:pPr>
            <a:r>
              <a:rPr lang="en-US" dirty="0"/>
              <a:t>These limits result from designing for an area ratio greater than 1 (solid line)</a:t>
            </a:r>
          </a:p>
          <a:p>
            <a:pPr marL="1143000" lvl="2" indent="-228600">
              <a:buFont typeface="+mj-lt"/>
              <a:buAutoNum type="arabicPeriod"/>
            </a:pPr>
            <a:r>
              <a:rPr lang="en-US" dirty="0"/>
              <a:t>And a symmetric diffuser limit resulting from the hub exit cone on a symmetric diffuser converging to a point</a:t>
            </a:r>
          </a:p>
          <a:p>
            <a:pPr marL="685800" lvl="1" indent="-228600">
              <a:buFont typeface="+mj-lt"/>
              <a:buAutoNum type="arabicPeriod"/>
            </a:pPr>
            <a:endParaRPr lang="en-US" dirty="0"/>
          </a:p>
          <a:p>
            <a:pPr marL="228600" lvl="0" indent="-228600">
              <a:buFont typeface="+mj-lt"/>
              <a:buAutoNum type="arabicPeriod"/>
            </a:pPr>
            <a:r>
              <a:rPr lang="en-US" dirty="0"/>
              <a:t>By designing between these limits, and in a high efficiency region of the smith chart, the operating point is...</a:t>
            </a:r>
          </a:p>
          <a:p>
            <a:pPr marL="228600" lvl="0" indent="-228600">
              <a:buFont typeface="+mj-lt"/>
              <a:buAutoNum type="arabicPeriod"/>
            </a:pPr>
            <a:endParaRPr lang="en-US" dirty="0"/>
          </a:p>
          <a:p>
            <a:pPr marL="228600" lvl="0" indent="-228600">
              <a:buFont typeface="+mj-lt"/>
              <a:buAutoNum type="arabicPeriod"/>
            </a:pPr>
            <a:endParaRPr lang="en-US" dirty="0"/>
          </a:p>
          <a:p>
            <a:pPr marL="228600" lvl="0" indent="-228600">
              <a:buFont typeface="+mj-lt"/>
              <a:buAutoNum type="arabicPeriod"/>
            </a:pPr>
            <a:r>
              <a:rPr lang="en-US" dirty="0"/>
              <a:t>IF ASKED ABOUT HIGH FLOW COEFFICIENT – AS IN HOVER </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13</a:t>
            </a:fld>
            <a:endParaRPr lang="en-GB"/>
          </a:p>
        </p:txBody>
      </p:sp>
    </p:spTree>
    <p:extLst>
      <p:ext uri="{BB962C8B-B14F-4D97-AF65-F5344CB8AC3E}">
        <p14:creationId xmlns:p14="http://schemas.microsoft.com/office/powerpoint/2010/main" val="470566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a:p>
            <a:pPr marL="228600" indent="-228600">
              <a:buFont typeface="+mj-lt"/>
              <a:buAutoNum type="arabicPeriod"/>
            </a:pPr>
            <a:r>
              <a:rPr lang="en-US" dirty="0"/>
              <a:t>The superiority parameter is also to be </a:t>
            </a:r>
            <a:r>
              <a:rPr lang="en-US" dirty="0" err="1"/>
              <a:t>maximised</a:t>
            </a:r>
            <a:endParaRPr lang="en-US" dirty="0"/>
          </a:p>
          <a:p>
            <a:pPr marL="685800" lvl="1" indent="-228600">
              <a:buFont typeface="+mj-lt"/>
              <a:buAutoNum type="arabicPeriod"/>
            </a:pPr>
            <a:r>
              <a:rPr lang="en-US" dirty="0"/>
              <a:t>The graph shows the sup. para. in terms of payload, W, and relative fan size on the x-axis. </a:t>
            </a:r>
          </a:p>
          <a:p>
            <a:pPr marL="685800" lvl="1" indent="-228600">
              <a:buFont typeface="+mj-lt"/>
              <a:buAutoNum type="arabicPeriod"/>
            </a:pPr>
            <a:r>
              <a:rPr lang="en-US" dirty="0"/>
              <a:t>Payload is fixed at 1kg (weight of the FTB)</a:t>
            </a:r>
          </a:p>
          <a:p>
            <a:pPr marL="685800" lvl="1" indent="-228600">
              <a:buFont typeface="+mj-lt"/>
              <a:buAutoNum type="arabicPeriod"/>
            </a:pPr>
            <a:r>
              <a:rPr lang="en-US" dirty="0"/>
              <a:t>Payload shown by green line</a:t>
            </a:r>
          </a:p>
          <a:p>
            <a:pPr marL="685800" lvl="1" indent="-228600">
              <a:buFont typeface="+mj-lt"/>
              <a:buAutoNum type="arabicPeriod"/>
            </a:pPr>
            <a:endParaRPr lang="en-US" dirty="0"/>
          </a:p>
          <a:p>
            <a:pPr marL="228600" lvl="0" indent="-228600">
              <a:buFont typeface="+mj-lt"/>
              <a:buAutoNum type="arabicPeriod"/>
            </a:pPr>
            <a:r>
              <a:rPr lang="en-US" dirty="0"/>
              <a:t>The figure shows the superiority parameter is negative throughout the design space and so superiority condition is NOT satisfied for a payload of 1kg. </a:t>
            </a:r>
          </a:p>
          <a:p>
            <a:pPr marL="228600" lvl="0" indent="-228600">
              <a:buFont typeface="+mj-lt"/>
              <a:buAutoNum type="arabicPeriod"/>
            </a:pPr>
            <a:endParaRPr lang="en-US" dirty="0"/>
          </a:p>
          <a:p>
            <a:pPr marL="228600" lvl="0" indent="-228600">
              <a:buFont typeface="+mj-lt"/>
              <a:buAutoNum type="arabicPeriod"/>
            </a:pPr>
            <a:r>
              <a:rPr lang="en-US" dirty="0"/>
              <a:t>This is because the payload is too small </a:t>
            </a:r>
            <a:r>
              <a:rPr lang="en-US" dirty="0" err="1"/>
              <a:t>wrt</a:t>
            </a:r>
            <a:r>
              <a:rPr lang="en-US" dirty="0"/>
              <a:t> the propulsor</a:t>
            </a:r>
          </a:p>
          <a:p>
            <a:pPr marL="685800" lvl="1" indent="-228600">
              <a:buFont typeface="+mj-lt"/>
              <a:buAutoNum type="arabicPeriod"/>
            </a:pPr>
            <a:endParaRPr lang="en-US" dirty="0"/>
          </a:p>
          <a:p>
            <a:pPr marL="228600" lvl="0" indent="-228600">
              <a:buFont typeface="+mj-lt"/>
              <a:buAutoNum type="arabicPeriod"/>
            </a:pPr>
            <a:r>
              <a:rPr lang="en-US" dirty="0"/>
              <a:t>Therefore fan size is limited only by manufacturing methods</a:t>
            </a:r>
          </a:p>
          <a:p>
            <a:pPr marL="228600" lvl="0" indent="-228600">
              <a:buFont typeface="+mj-lt"/>
              <a:buAutoNum type="arabicPeriod"/>
            </a:pPr>
            <a:endParaRPr lang="en-US" dirty="0"/>
          </a:p>
          <a:p>
            <a:pPr marL="228600" lvl="0" indent="-228600">
              <a:buFont typeface="+mj-lt"/>
              <a:buAutoNum type="arabicPeriod"/>
            </a:pPr>
            <a:r>
              <a:rPr lang="en-US" dirty="0"/>
              <a:t>A design with </a:t>
            </a:r>
            <a:r>
              <a:rPr lang="en-US" dirty="0" err="1"/>
              <a:t>rc</a:t>
            </a:r>
            <a:r>
              <a:rPr lang="en-US" dirty="0"/>
              <a:t> = 60mm and rh = 20mm is chosen, giving a fan speed of 6000 RPM</a:t>
            </a:r>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14</a:t>
            </a:fld>
            <a:endParaRPr lang="en-GB"/>
          </a:p>
        </p:txBody>
      </p:sp>
    </p:spTree>
    <p:extLst>
      <p:ext uri="{BB962C8B-B14F-4D97-AF65-F5344CB8AC3E}">
        <p14:creationId xmlns:p14="http://schemas.microsoft.com/office/powerpoint/2010/main" val="159991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gives an embodied design that looks like this</a:t>
            </a:r>
          </a:p>
          <a:p>
            <a:pPr marL="228600" indent="-228600">
              <a:buFont typeface="+mj-lt"/>
              <a:buAutoNum type="arabicPeriod"/>
            </a:pPr>
            <a:endParaRPr lang="en-US" dirty="0"/>
          </a:p>
          <a:p>
            <a:pPr marL="228600" indent="-228600">
              <a:buFont typeface="+mj-lt"/>
              <a:buAutoNum type="arabicPeriod"/>
            </a:pPr>
            <a:r>
              <a:rPr lang="en-US" dirty="0"/>
              <a:t>Rotor has 11 blades, Stator has 7 blades</a:t>
            </a:r>
          </a:p>
          <a:p>
            <a:pPr marL="228600" indent="-228600">
              <a:buFont typeface="+mj-lt"/>
              <a:buAutoNum type="arabicPeriod"/>
            </a:pPr>
            <a:endParaRPr lang="en-US" dirty="0"/>
          </a:p>
          <a:p>
            <a:pPr marL="228600" indent="-228600">
              <a:buFont typeface="+mj-lt"/>
              <a:buAutoNum type="arabicPeriod"/>
            </a:pPr>
            <a:r>
              <a:rPr lang="en-US" dirty="0"/>
              <a:t>Length 167mm</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15</a:t>
            </a:fld>
            <a:endParaRPr lang="en-GB"/>
          </a:p>
        </p:txBody>
      </p:sp>
    </p:spTree>
    <p:extLst>
      <p:ext uri="{BB962C8B-B14F-4D97-AF65-F5344CB8AC3E}">
        <p14:creationId xmlns:p14="http://schemas.microsoft.com/office/powerpoint/2010/main" val="3320186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stationary test rig is used to evaluate the figure of merit (corrected for the electrical efficiency), and the superiority parameter for each propulsor</a:t>
            </a:r>
          </a:p>
          <a:p>
            <a:pPr marL="228600" indent="-228600">
              <a:buFont typeface="+mj-lt"/>
              <a:buAutoNum type="arabicPeriod"/>
            </a:pPr>
            <a:endParaRPr lang="en-US" dirty="0"/>
          </a:p>
          <a:p>
            <a:pPr marL="228600" indent="-228600">
              <a:buFont typeface="+mj-lt"/>
              <a:buAutoNum type="arabicPeriod"/>
            </a:pPr>
            <a:r>
              <a:rPr lang="en-US" dirty="0"/>
              <a:t>This is achieved by measuring the thrust, power and rpm of the propulsors</a:t>
            </a:r>
          </a:p>
          <a:p>
            <a:pPr marL="228600" indent="-228600">
              <a:buFont typeface="+mj-lt"/>
              <a:buAutoNum type="arabicPeriod"/>
            </a:pPr>
            <a:endParaRPr lang="en-US" dirty="0"/>
          </a:p>
          <a:p>
            <a:pPr marL="228600" indent="-228600">
              <a:buFont typeface="+mj-lt"/>
              <a:buAutoNum type="arabicPeriod"/>
            </a:pPr>
            <a:r>
              <a:rPr lang="en-US" dirty="0"/>
              <a:t>AS well as the static pressure at various locations across the propulsor length</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16</a:t>
            </a:fld>
            <a:endParaRPr lang="en-GB"/>
          </a:p>
        </p:txBody>
      </p:sp>
    </p:spTree>
    <p:extLst>
      <p:ext uri="{BB962C8B-B14F-4D97-AF65-F5344CB8AC3E}">
        <p14:creationId xmlns:p14="http://schemas.microsoft.com/office/powerpoint/2010/main" val="1310411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This figure shows that 3 fans and 1 VTOL optimized propeller were tested on stationary test rig. </a:t>
            </a:r>
          </a:p>
          <a:p>
            <a:pPr marL="685800" lvl="1" indent="-228600">
              <a:buFont typeface="+mj-lt"/>
              <a:buAutoNum type="arabicPeriod"/>
            </a:pPr>
            <a:r>
              <a:rPr lang="en-US" dirty="0"/>
              <a:t>The maximum fan </a:t>
            </a:r>
            <a:r>
              <a:rPr lang="en-US" dirty="0" err="1"/>
              <a:t>FoM</a:t>
            </a:r>
            <a:r>
              <a:rPr lang="en-US" dirty="0"/>
              <a:t> was 1.36, which is 103% higher than prop, at 90% of it’s design value</a:t>
            </a:r>
          </a:p>
          <a:p>
            <a:pPr marL="685800" lvl="1" indent="-228600">
              <a:buFont typeface="+mj-lt"/>
              <a:buAutoNum type="arabicPeriod"/>
            </a:pPr>
            <a:endParaRPr lang="en-US" dirty="0"/>
          </a:p>
          <a:p>
            <a:pPr marL="228600" lvl="0" indent="-228600">
              <a:buFont typeface="+mj-lt"/>
              <a:buAutoNum type="arabicPeriod"/>
            </a:pPr>
            <a:r>
              <a:rPr lang="en-US" dirty="0"/>
              <a:t>This shows that figure of merits greater than the propeller maximum value can be achieved</a:t>
            </a:r>
          </a:p>
          <a:p>
            <a:pPr marL="228600" lvl="0" indent="-228600">
              <a:buFont typeface="+mj-lt"/>
              <a:buAutoNum type="arabicPeriod"/>
            </a:pPr>
            <a:endParaRPr lang="en-US" dirty="0"/>
          </a:p>
          <a:p>
            <a:pPr marL="228600" lvl="0" indent="-228600">
              <a:buFont typeface="+mj-lt"/>
              <a:buAutoNum type="arabicPeriod"/>
            </a:pPr>
            <a:r>
              <a:rPr lang="en-US" dirty="0"/>
              <a:t>Though this is done on stationary rig, it should be noted that hover tests with the propeller supported these results.</a:t>
            </a:r>
          </a:p>
          <a:p>
            <a:pPr marL="228600" lvl="0" indent="-228600">
              <a:buFont typeface="+mj-lt"/>
              <a:buAutoNum type="arabicPeriod"/>
            </a:pPr>
            <a:endParaRPr lang="en-US" dirty="0"/>
          </a:p>
          <a:p>
            <a:pPr marL="228600" lvl="0" indent="-228600">
              <a:buFont typeface="+mj-lt"/>
              <a:buAutoNum type="arabicPeriod"/>
            </a:pPr>
            <a:r>
              <a:rPr lang="en-US" dirty="0"/>
              <a:t>Now I’ll discuss the hypothesized sources of loss for each fan</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17</a:t>
            </a:fld>
            <a:endParaRPr lang="en-GB"/>
          </a:p>
        </p:txBody>
      </p:sp>
    </p:spTree>
    <p:extLst>
      <p:ext uri="{BB962C8B-B14F-4D97-AF65-F5344CB8AC3E}">
        <p14:creationId xmlns:p14="http://schemas.microsoft.com/office/powerpoint/2010/main" val="1763837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Fan A has a constant angle vortex distribution – which results in the hub chord being very small</a:t>
            </a:r>
          </a:p>
          <a:p>
            <a:pPr marL="228600" indent="-228600">
              <a:buFont typeface="+mj-lt"/>
              <a:buAutoNum type="arabicPeriod"/>
            </a:pPr>
            <a:endParaRPr lang="en-US" dirty="0"/>
          </a:p>
          <a:p>
            <a:pPr marL="228600" indent="-228600">
              <a:buFont typeface="+mj-lt"/>
              <a:buAutoNum type="arabicPeriod"/>
            </a:pPr>
            <a:r>
              <a:rPr lang="en-US" dirty="0"/>
              <a:t>As a result the Re is very low, approx. 10,000. This results in considerable low Re separation, a description of which is shown in the figure</a:t>
            </a:r>
          </a:p>
          <a:p>
            <a:pPr marL="228600" indent="-228600">
              <a:buFont typeface="+mj-lt"/>
              <a:buAutoNum type="arabicPeriod"/>
            </a:pPr>
            <a:endParaRPr lang="en-US" dirty="0"/>
          </a:p>
          <a:p>
            <a:pPr marL="228600" indent="-228600">
              <a:buFont typeface="+mj-lt"/>
              <a:buAutoNum type="arabicPeriod"/>
            </a:pPr>
            <a:r>
              <a:rPr lang="en-US" dirty="0"/>
              <a:t>Fan B has a free vortex distribution</a:t>
            </a:r>
          </a:p>
          <a:p>
            <a:pPr marL="685800" lvl="1" indent="-228600">
              <a:buFont typeface="+mj-lt"/>
              <a:buAutoNum type="arabicPeriod"/>
            </a:pPr>
            <a:r>
              <a:rPr lang="en-US" dirty="0"/>
              <a:t>Hub chord is 200% that of Fan A </a:t>
            </a:r>
          </a:p>
          <a:p>
            <a:pPr marL="685800" lvl="1" indent="-228600">
              <a:buFont typeface="+mj-lt"/>
              <a:buAutoNum type="arabicPeriod"/>
            </a:pPr>
            <a:r>
              <a:rPr lang="en-US" dirty="0"/>
              <a:t>and has Re 250% larger</a:t>
            </a:r>
          </a:p>
          <a:p>
            <a:pPr marL="685800" lvl="1" indent="-228600">
              <a:buFont typeface="+mj-lt"/>
              <a:buAutoNum type="arabicPeriod"/>
            </a:pPr>
            <a:endParaRPr lang="en-US" dirty="0"/>
          </a:p>
          <a:p>
            <a:pPr marL="228600" lvl="0" indent="-228600">
              <a:buFont typeface="+mj-lt"/>
              <a:buAutoNum type="arabicPeriod"/>
            </a:pPr>
            <a:r>
              <a:rPr lang="en-US" dirty="0"/>
              <a:t>Less separation therefore occurs, driving the aerodynamic efficiency up.</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18</a:t>
            </a:fld>
            <a:endParaRPr lang="en-GB"/>
          </a:p>
        </p:txBody>
      </p:sp>
    </p:spTree>
    <p:extLst>
      <p:ext uri="{BB962C8B-B14F-4D97-AF65-F5344CB8AC3E}">
        <p14:creationId xmlns:p14="http://schemas.microsoft.com/office/powerpoint/2010/main" val="281440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difference in performance between fans B and C can only be accounted for by diffuser performance, as all other aspects of the design are the same</a:t>
            </a:r>
          </a:p>
          <a:p>
            <a:pPr marL="228600" indent="-228600">
              <a:buFont typeface="+mj-lt"/>
              <a:buAutoNum type="arabicPeriod"/>
            </a:pPr>
            <a:endParaRPr lang="en-US" dirty="0"/>
          </a:p>
          <a:p>
            <a:pPr marL="228600" indent="-228600">
              <a:buFont typeface="+mj-lt"/>
              <a:buAutoNum type="arabicPeriod"/>
            </a:pPr>
            <a:r>
              <a:rPr lang="en-US" dirty="0"/>
              <a:t>Two static pressure tappings were made, one just upstream and one just downstream of the joining line between the casing and the diffuser. The static pressure should be equal at both, however it was found to be notably different, suggesting flow separation had occurred. </a:t>
            </a:r>
          </a:p>
          <a:p>
            <a:pPr marL="228600" indent="-228600">
              <a:buFont typeface="+mj-lt"/>
              <a:buAutoNum type="arabicPeriod"/>
            </a:pPr>
            <a:endParaRPr lang="en-US" dirty="0"/>
          </a:p>
          <a:p>
            <a:pPr marL="228600" indent="-228600">
              <a:buFont typeface="+mj-lt"/>
              <a:buAutoNum type="arabicPeriod"/>
            </a:pPr>
            <a:r>
              <a:rPr lang="en-US" dirty="0"/>
              <a:t>This is a result of poor 3D printing quality. The joining line was found to have a large step. 3D printing issues were resolved for Fan C, and so no noticeable step was observed between the casing and diffuser, meaning the efficiency of fan C increased.</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19</a:t>
            </a:fld>
            <a:endParaRPr lang="en-GB"/>
          </a:p>
        </p:txBody>
      </p:sp>
    </p:spTree>
    <p:extLst>
      <p:ext uri="{BB962C8B-B14F-4D97-AF65-F5344CB8AC3E}">
        <p14:creationId xmlns:p14="http://schemas.microsoft.com/office/powerpoint/2010/main" val="2894622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algn="ctr" defTabSz="966788" eaLnBrk="0" fontAlgn="base" hangingPunct="0">
              <a:spcBef>
                <a:spcPct val="0"/>
              </a:spcBef>
              <a:spcAft>
                <a:spcPct val="0"/>
              </a:spcAft>
              <a:defRPr>
                <a:solidFill>
                  <a:schemeClr val="tx1"/>
                </a:solidFill>
                <a:latin typeface="Arial" charset="0"/>
              </a:defRPr>
            </a:lvl6pPr>
            <a:lvl7pPr marL="2971800" indent="-228600" algn="ctr" defTabSz="966788" eaLnBrk="0" fontAlgn="base" hangingPunct="0">
              <a:spcBef>
                <a:spcPct val="0"/>
              </a:spcBef>
              <a:spcAft>
                <a:spcPct val="0"/>
              </a:spcAft>
              <a:defRPr>
                <a:solidFill>
                  <a:schemeClr val="tx1"/>
                </a:solidFill>
                <a:latin typeface="Arial" charset="0"/>
              </a:defRPr>
            </a:lvl7pPr>
            <a:lvl8pPr marL="3429000" indent="-228600" algn="ctr" defTabSz="966788" eaLnBrk="0" fontAlgn="base" hangingPunct="0">
              <a:spcBef>
                <a:spcPct val="0"/>
              </a:spcBef>
              <a:spcAft>
                <a:spcPct val="0"/>
              </a:spcAft>
              <a:defRPr>
                <a:solidFill>
                  <a:schemeClr val="tx1"/>
                </a:solidFill>
                <a:latin typeface="Arial" charset="0"/>
              </a:defRPr>
            </a:lvl8pPr>
            <a:lvl9pPr marL="3886200" indent="-228600" algn="ctr" defTabSz="966788" eaLnBrk="0" fontAlgn="base" hangingPunct="0">
              <a:spcBef>
                <a:spcPct val="0"/>
              </a:spcBef>
              <a:spcAft>
                <a:spcPct val="0"/>
              </a:spcAft>
              <a:defRPr>
                <a:solidFill>
                  <a:schemeClr val="tx1"/>
                </a:solidFill>
                <a:latin typeface="Arial" charset="0"/>
              </a:defRPr>
            </a:lvl9pPr>
          </a:lstStyle>
          <a:p>
            <a:pPr eaLnBrk="1" hangingPunct="1"/>
            <a:fld id="{0F0C7B9D-3BFF-468D-93E8-2251219254D1}" type="slidenum">
              <a:rPr lang="en-GB" smtClean="0"/>
              <a:pPr eaLnBrk="1" hangingPunct="1"/>
              <a:t>2</a:t>
            </a:fld>
            <a:endParaRPr lang="en-GB"/>
          </a:p>
        </p:txBody>
      </p:sp>
      <p:sp>
        <p:nvSpPr>
          <p:cNvPr id="80899" name="Rectangle 2"/>
          <p:cNvSpPr>
            <a:spLocks noGrp="1" noRot="1" noChangeAspect="1" noChangeArrowheads="1" noTextEdit="1"/>
          </p:cNvSpPr>
          <p:nvPr>
            <p:ph type="sldImg"/>
          </p:nvPr>
        </p:nvSpPr>
        <p:spPr>
          <a:xfrm>
            <a:off x="1257300" y="720725"/>
            <a:ext cx="4800600" cy="3600450"/>
          </a:xfrm>
          <a:ln/>
        </p:spPr>
      </p:sp>
      <p:sp>
        <p:nvSpPr>
          <p:cNvPr id="80900" name="Rectangle 3"/>
          <p:cNvSpPr>
            <a:spLocks noGrp="1" noChangeArrowheads="1"/>
          </p:cNvSpPr>
          <p:nvPr>
            <p:ph type="body" idx="1"/>
          </p:nvPr>
        </p:nvSpPr>
        <p:spPr>
          <a:noFill/>
        </p:spPr>
        <p:txBody>
          <a:bodyPr/>
          <a:lstStyle/>
          <a:p>
            <a:pPr marL="228600" indent="-228600" eaLnBrk="1" hangingPunct="1">
              <a:buFontTx/>
              <a:buAutoNum type="arabicPeriod"/>
            </a:pPr>
            <a:r>
              <a:rPr lang="en-GB" dirty="0"/>
              <a:t>The e-VTOL market is set to treble by 2024.</a:t>
            </a:r>
          </a:p>
          <a:p>
            <a:pPr marL="228600" indent="-228600" eaLnBrk="1" hangingPunct="1">
              <a:buFontTx/>
              <a:buAutoNum type="arabicPeriod"/>
            </a:pPr>
            <a:endParaRPr lang="en-GB" dirty="0"/>
          </a:p>
          <a:p>
            <a:pPr marL="228600" indent="-228600" eaLnBrk="1" hangingPunct="1">
              <a:buFontTx/>
              <a:buAutoNum type="arabicPeriod"/>
            </a:pPr>
            <a:r>
              <a:rPr lang="en-GB" dirty="0"/>
              <a:t>The </a:t>
            </a:r>
            <a:r>
              <a:rPr lang="en-GB" dirty="0" err="1"/>
              <a:t>eVTOL</a:t>
            </a:r>
            <a:r>
              <a:rPr lang="en-GB" dirty="0"/>
              <a:t> design space is broad, but the choice of propulsion system is unclear – divided between open propeller and ducted fans (some examples shown in fig)</a:t>
            </a:r>
          </a:p>
          <a:p>
            <a:pPr marL="228600" indent="-228600" eaLnBrk="1" hangingPunct="1">
              <a:buFontTx/>
              <a:buAutoNum type="arabicPeriod"/>
            </a:pPr>
            <a:endParaRPr lang="en-GB" dirty="0"/>
          </a:p>
          <a:p>
            <a:pPr marL="228600" lvl="0" indent="-228600" eaLnBrk="1" hangingPunct="1">
              <a:buFontTx/>
              <a:buAutoNum type="arabicPeriod"/>
            </a:pPr>
            <a:r>
              <a:rPr lang="en-GB" dirty="0"/>
              <a:t>Ducted fans have a </a:t>
            </a:r>
            <a:r>
              <a:rPr lang="en-GB" b="1" dirty="0"/>
              <a:t>higher theoretical thrust output</a:t>
            </a:r>
            <a:r>
              <a:rPr lang="en-GB" dirty="0"/>
              <a:t>, </a:t>
            </a:r>
            <a:r>
              <a:rPr lang="en-GB" b="1" dirty="0"/>
              <a:t>are less noisy </a:t>
            </a:r>
            <a:r>
              <a:rPr lang="en-GB" dirty="0"/>
              <a:t>and are </a:t>
            </a:r>
            <a:r>
              <a:rPr lang="en-GB" b="1" dirty="0"/>
              <a:t>contained</a:t>
            </a:r>
            <a:r>
              <a:rPr lang="en-GB" dirty="0"/>
              <a:t>, making them </a:t>
            </a:r>
            <a:r>
              <a:rPr lang="en-GB" b="1" dirty="0"/>
              <a:t>safer</a:t>
            </a:r>
            <a:r>
              <a:rPr lang="en-GB" dirty="0"/>
              <a:t>. </a:t>
            </a:r>
          </a:p>
          <a:p>
            <a:pPr marL="228600" lvl="0" indent="-228600" eaLnBrk="1" hangingPunct="1">
              <a:buFontTx/>
              <a:buAutoNum type="arabicPeriod"/>
            </a:pPr>
            <a:endParaRPr lang="en-GB" dirty="0"/>
          </a:p>
          <a:p>
            <a:pPr marL="228600" lvl="0" indent="-228600" eaLnBrk="1" hangingPunct="1">
              <a:buFontTx/>
              <a:buAutoNum type="arabicPeriod"/>
            </a:pPr>
            <a:r>
              <a:rPr lang="en-GB" dirty="0"/>
              <a:t>However, they are much heavier [[ due to the casing/intake/exit ducts ]]</a:t>
            </a:r>
          </a:p>
          <a:p>
            <a:pPr marL="228600" lvl="0" indent="-228600" eaLnBrk="1" hangingPunct="1">
              <a:buFontTx/>
              <a:buAutoNum type="arabicPeriod"/>
            </a:pPr>
            <a:endParaRPr lang="en-GB" dirty="0"/>
          </a:p>
          <a:p>
            <a:pPr marL="228600" lvl="0" indent="-228600" eaLnBrk="1" hangingPunct="1">
              <a:buFontTx/>
              <a:buAutoNum type="arabicPeriod"/>
            </a:pPr>
            <a:r>
              <a:rPr lang="en-GB" dirty="0"/>
              <a:t>So, how do we know which is better at a system level?</a:t>
            </a:r>
          </a:p>
        </p:txBody>
      </p:sp>
    </p:spTree>
    <p:extLst>
      <p:ext uri="{BB962C8B-B14F-4D97-AF65-F5344CB8AC3E}">
        <p14:creationId xmlns:p14="http://schemas.microsoft.com/office/powerpoint/2010/main" val="4144692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All 3 fans are believed to be affected by shroud clearance flows. Using Yoon’s loss model, the loss in efficiency is calculated to be between 5 and 11%, depending on the choice of discharge coefficient.</a:t>
            </a:r>
          </a:p>
          <a:p>
            <a:pPr marL="228600" indent="-228600">
              <a:buFont typeface="+mj-lt"/>
              <a:buAutoNum type="arabicPeriod"/>
            </a:pPr>
            <a:endParaRPr lang="en-US" dirty="0"/>
          </a:p>
          <a:p>
            <a:pPr marL="228600" indent="-228600">
              <a:buFont typeface="+mj-lt"/>
              <a:buAutoNum type="arabicPeriod"/>
            </a:pPr>
            <a:r>
              <a:rPr lang="en-US" dirty="0"/>
              <a:t>Manufacturing tolerances required a tip gap equivalent to 5% of span.</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20</a:t>
            </a:fld>
            <a:endParaRPr lang="en-GB"/>
          </a:p>
        </p:txBody>
      </p:sp>
    </p:spTree>
    <p:extLst>
      <p:ext uri="{BB962C8B-B14F-4D97-AF65-F5344CB8AC3E}">
        <p14:creationId xmlns:p14="http://schemas.microsoft.com/office/powerpoint/2010/main" val="3507085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From experiment, the superiority parameter is found to be within 2% of the predicted design value. </a:t>
            </a:r>
          </a:p>
          <a:p>
            <a:pPr marL="228600" indent="-228600">
              <a:buFont typeface="+mj-lt"/>
              <a:buAutoNum type="arabicPeriod"/>
            </a:pPr>
            <a:endParaRPr lang="en-US" dirty="0"/>
          </a:p>
          <a:p>
            <a:pPr marL="228600" indent="-228600">
              <a:buFont typeface="+mj-lt"/>
              <a:buAutoNum type="arabicPeriod"/>
            </a:pPr>
            <a:r>
              <a:rPr lang="en-US" dirty="0"/>
              <a:t>But the superiority condition is not satisfied.</a:t>
            </a:r>
          </a:p>
          <a:p>
            <a:pPr marL="228600" indent="-228600">
              <a:buFont typeface="+mj-lt"/>
              <a:buAutoNum type="arabicPeriod"/>
            </a:pPr>
            <a:endParaRPr lang="en-US" dirty="0"/>
          </a:p>
          <a:p>
            <a:pPr marL="228600" indent="-228600">
              <a:buFont typeface="+mj-lt"/>
              <a:buAutoNum type="arabicPeriod"/>
            </a:pPr>
            <a:r>
              <a:rPr lang="en-US" dirty="0"/>
              <a:t>How can we design for positive superiority parameter?</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21</a:t>
            </a:fld>
            <a:endParaRPr lang="en-GB"/>
          </a:p>
        </p:txBody>
      </p:sp>
    </p:spTree>
    <p:extLst>
      <p:ext uri="{BB962C8B-B14F-4D97-AF65-F5344CB8AC3E}">
        <p14:creationId xmlns:p14="http://schemas.microsoft.com/office/powerpoint/2010/main" val="1819750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This figure shows design space for payloads up to 15 kg, and in the same range of area ratios considered earlier</a:t>
            </a:r>
          </a:p>
          <a:p>
            <a:pPr marL="228600" indent="-228600">
              <a:buFont typeface="+mj-lt"/>
              <a:buAutoNum type="arabicPeriod"/>
            </a:pPr>
            <a:endParaRPr lang="en-US" dirty="0"/>
          </a:p>
          <a:p>
            <a:pPr marL="228600" indent="-228600">
              <a:buFont typeface="+mj-lt"/>
              <a:buAutoNum type="arabicPeriod"/>
            </a:pPr>
            <a:r>
              <a:rPr lang="en-US" dirty="0"/>
              <a:t>This shows the superiority parameter CAN be satisfied, provided sufficient area ratio and payload</a:t>
            </a:r>
          </a:p>
          <a:p>
            <a:pPr marL="228600" indent="-228600">
              <a:buFont typeface="+mj-lt"/>
              <a:buAutoNum type="arabicPeriod"/>
            </a:pPr>
            <a:endParaRPr lang="en-US" dirty="0"/>
          </a:p>
          <a:p>
            <a:pPr marL="228600" indent="-228600">
              <a:buFont typeface="+mj-lt"/>
              <a:buAutoNum type="arabicPeriod"/>
            </a:pPr>
            <a:r>
              <a:rPr lang="en-US" dirty="0"/>
              <a:t>The minimum payload for a ducted fan to satisfy the superiority parameter is </a:t>
            </a:r>
            <a:r>
              <a:rPr lang="en-US" dirty="0" err="1"/>
              <a:t>approx</a:t>
            </a:r>
            <a:r>
              <a:rPr lang="en-US" dirty="0"/>
              <a:t> 5kg for this design, as shown.</a:t>
            </a:r>
          </a:p>
          <a:p>
            <a:pPr marL="685800" lvl="1" indent="-228600">
              <a:buFont typeface="+mj-lt"/>
              <a:buAutoNum type="arabicPeriod"/>
            </a:pPr>
            <a:r>
              <a:rPr lang="en-US" dirty="0"/>
              <a:t>This is evaluated by finding minima of zero contour.</a:t>
            </a:r>
          </a:p>
          <a:p>
            <a:pPr marL="685800" lvl="1" indent="-228600">
              <a:buFont typeface="+mj-lt"/>
              <a:buAutoNum type="arabicPeriod"/>
            </a:pPr>
            <a:endParaRPr lang="en-US" dirty="0"/>
          </a:p>
          <a:p>
            <a:pPr marL="228600" lvl="0" indent="-228600">
              <a:buFont typeface="+mj-lt"/>
              <a:buAutoNum type="arabicPeriod"/>
            </a:pPr>
            <a:r>
              <a:rPr lang="en-US" dirty="0"/>
              <a:t>Similarly, the optimum relative fan size can be found for any payload, as every contour is shown to have a minima.</a:t>
            </a:r>
          </a:p>
          <a:p>
            <a:pPr marL="228600" indent="-228600">
              <a:buFont typeface="+mj-lt"/>
              <a:buAutoNum type="arabicPeriod"/>
            </a:pPr>
            <a:endParaRPr lang="en-US" dirty="0"/>
          </a:p>
          <a:p>
            <a:pPr marL="228600" indent="-228600">
              <a:buFont typeface="+mj-lt"/>
              <a:buAutoNum type="arabicPeriod"/>
            </a:pPr>
            <a:r>
              <a:rPr lang="en-US" dirty="0"/>
              <a:t>How can this region of positive superiority parameter be maximized? I found the most promising method of achieving this is by using contra-rotating ducted fans. </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22</a:t>
            </a:fld>
            <a:endParaRPr lang="en-GB"/>
          </a:p>
        </p:txBody>
      </p:sp>
    </p:spTree>
    <p:extLst>
      <p:ext uri="{BB962C8B-B14F-4D97-AF65-F5344CB8AC3E}">
        <p14:creationId xmlns:p14="http://schemas.microsoft.com/office/powerpoint/2010/main" val="310711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This figure shows the same design space for normal df on the left, and CRDF on the right. The region of positive superiority parameter has grown considerably. </a:t>
            </a:r>
          </a:p>
          <a:p>
            <a:pPr marL="228600" indent="-228600">
              <a:buFont typeface="+mj-lt"/>
              <a:buAutoNum type="arabicPeriod"/>
            </a:pPr>
            <a:endParaRPr lang="en-US" dirty="0"/>
          </a:p>
          <a:p>
            <a:pPr marL="228600" indent="-228600">
              <a:buFont typeface="+mj-lt"/>
              <a:buAutoNum type="arabicPeriod"/>
            </a:pPr>
            <a:r>
              <a:rPr lang="en-US" dirty="0"/>
              <a:t>The minimum payload for superiority parameter to be positive is now approximately 2.3kg, as opposed to 5kg</a:t>
            </a:r>
          </a:p>
          <a:p>
            <a:pPr marL="228600" indent="-228600">
              <a:buFont typeface="+mj-lt"/>
              <a:buAutoNum type="arabicPeriod"/>
            </a:pPr>
            <a:endParaRPr lang="en-US" dirty="0"/>
          </a:p>
          <a:p>
            <a:pPr marL="228600" indent="-228600">
              <a:buFont typeface="+mj-lt"/>
              <a:buAutoNum type="arabicPeriod"/>
            </a:pPr>
            <a:r>
              <a:rPr lang="en-US" dirty="0"/>
              <a:t>This shows a much larger design space for power reduction.</a:t>
            </a:r>
          </a:p>
          <a:p>
            <a:pPr marL="228600" indent="-228600">
              <a:buFont typeface="+mj-lt"/>
              <a:buAutoNum type="arabicPeriod"/>
            </a:pPr>
            <a:endParaRPr lang="en-US" dirty="0"/>
          </a:p>
          <a:p>
            <a:pPr marL="228600" indent="-228600">
              <a:buFont typeface="+mj-lt"/>
              <a:buAutoNum type="arabicPeriod"/>
            </a:pPr>
            <a:r>
              <a:rPr lang="en-US" dirty="0"/>
              <a:t>CRDFs can double the thrust output when the blades are operating at the same non-dimensional operating point and efficiency [[as in </a:t>
            </a:r>
            <a:r>
              <a:rPr lang="en-US" dirty="0" err="1"/>
              <a:t>Waldren</a:t>
            </a:r>
            <a:r>
              <a:rPr lang="en-US" dirty="0"/>
              <a:t>]]).</a:t>
            </a:r>
          </a:p>
          <a:p>
            <a:pPr marL="228600" indent="-228600">
              <a:buFont typeface="+mj-lt"/>
              <a:buAutoNum type="arabicPeriod"/>
            </a:pPr>
            <a:endParaRPr lang="en-US" dirty="0"/>
          </a:p>
          <a:p>
            <a:pPr marL="228600" indent="-228600">
              <a:buFont typeface="+mj-lt"/>
              <a:buAutoNum type="arabicPeriod"/>
            </a:pPr>
            <a:r>
              <a:rPr lang="en-US" dirty="0"/>
              <a:t>Hence the number of propulsors required can be halved. Another way of improving the superiority parameter is by using Lighter manufacturing methods (CFRP for big designs)</a:t>
            </a:r>
          </a:p>
          <a:p>
            <a:pPr marL="228600" indent="-228600">
              <a:buFont typeface="+mj-lt"/>
              <a:buAutoNum type="arabicPeriod"/>
            </a:pPr>
            <a:endParaRPr lang="en-US" dirty="0"/>
          </a:p>
          <a:p>
            <a:pPr marL="228600" indent="-228600">
              <a:buFont typeface="+mj-lt"/>
              <a:buAutoNum type="arabicPeriod"/>
            </a:pPr>
            <a:r>
              <a:rPr lang="en-US" dirty="0"/>
              <a:t>I’ve shown that by using my superiority parameter design charts, the design problem becomes easy, as the choice of propeller or ducted fan is binary</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23</a:t>
            </a:fld>
            <a:endParaRPr lang="en-GB"/>
          </a:p>
        </p:txBody>
      </p:sp>
    </p:spTree>
    <p:extLst>
      <p:ext uri="{BB962C8B-B14F-4D97-AF65-F5344CB8AC3E}">
        <p14:creationId xmlns:p14="http://schemas.microsoft.com/office/powerpoint/2010/main" val="2032642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In conclusion</a:t>
            </a:r>
          </a:p>
          <a:p>
            <a:pPr marL="228600" indent="-228600">
              <a:buFont typeface="+mj-lt"/>
              <a:buAutoNum type="arabicPeriod"/>
            </a:pPr>
            <a:endParaRPr lang="en-US" dirty="0"/>
          </a:p>
          <a:p>
            <a:pPr marL="228600" indent="-228600">
              <a:buFont typeface="+mj-lt"/>
              <a:buAutoNum type="arabicPeriod"/>
            </a:pPr>
            <a:r>
              <a:rPr lang="en-US" dirty="0"/>
              <a:t>I have shown that ducted fans CAN consume less power than propellers in hover, provided the superiority condition is satisfied</a:t>
            </a:r>
          </a:p>
          <a:p>
            <a:pPr marL="228600" indent="-228600">
              <a:buFont typeface="+mj-lt"/>
              <a:buAutoNum type="arabicPeriod"/>
            </a:pPr>
            <a:endParaRPr lang="en-US" dirty="0"/>
          </a:p>
          <a:p>
            <a:pPr marL="228600" indent="-228600">
              <a:buFont typeface="+mj-lt"/>
              <a:buAutoNum type="arabicPeriod"/>
            </a:pPr>
            <a:r>
              <a:rPr lang="en-US" dirty="0"/>
              <a:t>I’ve designed a ducted fan that can achieve a figure of merit of 103% larger than a propeller, with an aerodynamic efficiency of 90%</a:t>
            </a:r>
          </a:p>
          <a:p>
            <a:pPr marL="228600" indent="-228600">
              <a:buFont typeface="+mj-lt"/>
              <a:buAutoNum type="arabicPeriod"/>
            </a:pPr>
            <a:endParaRPr lang="en-US" dirty="0"/>
          </a:p>
          <a:p>
            <a:pPr marL="228600" indent="-228600">
              <a:buFont typeface="+mj-lt"/>
              <a:buAutoNum type="arabicPeriod"/>
            </a:pPr>
            <a:r>
              <a:rPr lang="en-US" dirty="0"/>
              <a:t>I’ve shown the superiority condition can be satisfied, provided sufficient payload and fan size</a:t>
            </a:r>
          </a:p>
          <a:p>
            <a:pPr marL="228600" indent="-228600">
              <a:buFont typeface="+mj-lt"/>
              <a:buAutoNum type="arabicPeriod"/>
            </a:pPr>
            <a:endParaRPr lang="en-US" dirty="0"/>
          </a:p>
          <a:p>
            <a:pPr marL="228600" indent="-228600">
              <a:buFont typeface="+mj-lt"/>
              <a:buAutoNum type="arabicPeriod"/>
            </a:pPr>
            <a:r>
              <a:rPr lang="en-US" dirty="0"/>
              <a:t>Finally, I’ve presented CRDFs as the most promising technology for improving propulsion system performance in a VTOL application. </a:t>
            </a:r>
          </a:p>
          <a:p>
            <a:pPr marL="228600" indent="-228600">
              <a:buFont typeface="+mj-lt"/>
              <a:buAutoNum type="arabicPeriod"/>
            </a:pPr>
            <a:endParaRPr lang="en-US" dirty="0"/>
          </a:p>
          <a:p>
            <a:pPr marL="228600" indent="-228600">
              <a:buFont typeface="+mj-lt"/>
              <a:buAutoNum type="arabicPeriod"/>
            </a:pPr>
            <a:r>
              <a:rPr lang="en-US" dirty="0"/>
              <a:t>Suggested future work includes designing and testing a CRDF designed to achieve a positive superiority parameter</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24</a:t>
            </a:fld>
            <a:endParaRPr lang="en-GB"/>
          </a:p>
        </p:txBody>
      </p:sp>
    </p:spTree>
    <p:extLst>
      <p:ext uri="{BB962C8B-B14F-4D97-AF65-F5344CB8AC3E}">
        <p14:creationId xmlns:p14="http://schemas.microsoft.com/office/powerpoint/2010/main" val="4196233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dirty="0" err="1"/>
                  <a:t>Waldren’s</a:t>
                </a:r>
                <a:r>
                  <a:rPr lang="en-US" dirty="0"/>
                  <a:t> paper shows that operating point in the relative frame determines blade efficiency.</a:t>
                </a:r>
              </a:p>
              <a:p>
                <a:pPr marL="285750" indent="-285750" algn="l">
                  <a:buFont typeface="Arial" panose="020B0604020202020204" pitchFamily="34" charset="0"/>
                  <a:buChar char="•"/>
                </a:pPr>
                <a:r>
                  <a:rPr lang="en-US" dirty="0"/>
                  <a:t>Consider two rotors spinning at the same speed in opposite directions.</a:t>
                </a:r>
              </a:p>
              <a:p>
                <a:pPr marL="285750" indent="-285750" algn="l">
                  <a:buFont typeface="Arial" panose="020B0604020202020204" pitchFamily="34" charset="0"/>
                  <a:buChar char="•"/>
                </a:pPr>
                <a:r>
                  <a:rPr lang="en-US" dirty="0"/>
                  <a:t>In frame of reference of the 2</a:t>
                </a:r>
                <a:r>
                  <a:rPr lang="en-US" baseline="30000" dirty="0"/>
                  <a:t>nd</a:t>
                </a:r>
                <a:r>
                  <a:rPr lang="en-US" dirty="0"/>
                  <a:t> rotor, the machine looks like a normal DF. </a:t>
                </a:r>
              </a:p>
              <a:p>
                <a:pPr marL="285750" indent="-285750" algn="l">
                  <a:buFont typeface="Arial" panose="020B0604020202020204" pitchFamily="34" charset="0"/>
                  <a:buChar char="•"/>
                </a:pPr>
                <a:r>
                  <a:rPr lang="en-US" dirty="0"/>
                  <a:t>Rotor 1 is spinning much faster in the relative frame, so to achieve the same flow coefficient as the NDF, the axial flow velocity must increase. </a:t>
                </a:r>
              </a:p>
              <a:p>
                <a:pPr marL="285750" indent="-285750" algn="l">
                  <a:buFont typeface="Arial" panose="020B0604020202020204" pitchFamily="34" charset="0"/>
                  <a:buChar char="•"/>
                </a:pPr>
                <a:r>
                  <a:rPr lang="en-US" dirty="0"/>
                  <a:t>Moving back to the absolute frame, each rotor spins at the original speed, but the axial velocity is now larger, without changing the blade’s operating point.</a:t>
                </a:r>
              </a:p>
              <a:p>
                <a:pPr marL="285750" indent="-285750" algn="l">
                  <a:buFont typeface="Arial" panose="020B0604020202020204" pitchFamily="34" charset="0"/>
                  <a:buChar char="•"/>
                </a:pPr>
                <a:r>
                  <a:rPr lang="en-US" dirty="0"/>
                  <a:t>Thrust scales with </a:t>
                </a:r>
                <a14:m>
                  <m:oMath xmlns:m="http://schemas.openxmlformats.org/officeDocument/2006/math">
                    <m:sSubSup>
                      <m:sSubSupPr>
                        <m:ctrlPr>
                          <a:rPr lang="en-GB" b="0" i="1" dirty="0" smtClean="0">
                            <a:latin typeface="Cambria Math" panose="02040503050406030204" pitchFamily="18" charset="0"/>
                          </a:rPr>
                        </m:ctrlPr>
                      </m:sSubSupPr>
                      <m:e>
                        <m:r>
                          <a:rPr lang="en-US" i="1" dirty="0" smtClean="0">
                            <a:latin typeface="Cambria Math" panose="02040503050406030204" pitchFamily="18" charset="0"/>
                          </a:rPr>
                          <m:t>𝑉</m:t>
                        </m:r>
                      </m:e>
                      <m:sub>
                        <m:r>
                          <a:rPr lang="en-GB" b="0" i="1" dirty="0" smtClean="0">
                            <a:latin typeface="Cambria Math" panose="02040503050406030204" pitchFamily="18" charset="0"/>
                          </a:rPr>
                          <m:t>𝑥</m:t>
                        </m:r>
                      </m:sub>
                      <m:sup>
                        <m:r>
                          <a:rPr lang="en-GB" b="0" i="1" dirty="0" smtClean="0">
                            <a:latin typeface="Cambria Math" panose="02040503050406030204" pitchFamily="18" charset="0"/>
                          </a:rPr>
                          <m:t>2</m:t>
                        </m:r>
                      </m:sup>
                    </m:sSubSup>
                  </m:oMath>
                </a14:m>
                <a:r>
                  <a:rPr lang="en-US" dirty="0"/>
                  <a:t> and I show in my report that with constant stage loading, the increase in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𝑉</m:t>
                        </m:r>
                      </m:e>
                      <m:sub>
                        <m:r>
                          <a:rPr lang="en-GB" b="0" i="1" dirty="0" smtClean="0">
                            <a:latin typeface="Cambria Math" panose="02040503050406030204" pitchFamily="18" charset="0"/>
                          </a:rPr>
                          <m:t>𝑥</m:t>
                        </m:r>
                      </m:sub>
                    </m:sSub>
                  </m:oMath>
                </a14:m>
                <a:r>
                  <a:rPr lang="en-US" dirty="0"/>
                  <a:t> in the absolute frame is sqrt(2)</a:t>
                </a:r>
              </a:p>
              <a:p>
                <a:pPr marL="285750" indent="-285750" algn="l">
                  <a:buFont typeface="Arial" panose="020B0604020202020204" pitchFamily="34" charset="0"/>
                  <a:buChar char="•"/>
                </a:pPr>
                <a:r>
                  <a:rPr lang="en-US" dirty="0"/>
                  <a:t>Therefore thrust doubles.</a:t>
                </a:r>
              </a:p>
              <a:p>
                <a:endParaRPr lang="en-US" dirty="0"/>
              </a:p>
            </p:txBody>
          </p:sp>
        </mc:Choice>
        <mc:Fallback>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dirty="0" err="1"/>
                  <a:t>Waldren’s</a:t>
                </a:r>
                <a:r>
                  <a:rPr lang="en-US" dirty="0"/>
                  <a:t> paper shows that operating point in the relative frame determines blade efficiency.</a:t>
                </a:r>
              </a:p>
              <a:p>
                <a:pPr marL="285750" indent="-285750" algn="l">
                  <a:buFont typeface="Arial" panose="020B0604020202020204" pitchFamily="34" charset="0"/>
                  <a:buChar char="•"/>
                </a:pPr>
                <a:r>
                  <a:rPr lang="en-US" dirty="0"/>
                  <a:t>Consider two rotors spinning at the same speed in opposite directions.</a:t>
                </a:r>
              </a:p>
              <a:p>
                <a:pPr marL="285750" indent="-285750" algn="l">
                  <a:buFont typeface="Arial" panose="020B0604020202020204" pitchFamily="34" charset="0"/>
                  <a:buChar char="•"/>
                </a:pPr>
                <a:r>
                  <a:rPr lang="en-US" dirty="0"/>
                  <a:t>In frame of reference of the 2</a:t>
                </a:r>
                <a:r>
                  <a:rPr lang="en-US" baseline="30000" dirty="0"/>
                  <a:t>nd</a:t>
                </a:r>
                <a:r>
                  <a:rPr lang="en-US" dirty="0"/>
                  <a:t> rotor, the machine looks like a normal DF. </a:t>
                </a:r>
              </a:p>
              <a:p>
                <a:pPr marL="285750" indent="-285750" algn="l">
                  <a:buFont typeface="Arial" panose="020B0604020202020204" pitchFamily="34" charset="0"/>
                  <a:buChar char="•"/>
                </a:pPr>
                <a:r>
                  <a:rPr lang="en-US" dirty="0"/>
                  <a:t>Rotor 1 is spinning much faster in the relative frame, so to achieve the same flow coefficient as the NDF, the axial flow velocity must increase. </a:t>
                </a:r>
              </a:p>
              <a:p>
                <a:pPr marL="285750" indent="-285750" algn="l">
                  <a:buFont typeface="Arial" panose="020B0604020202020204" pitchFamily="34" charset="0"/>
                  <a:buChar char="•"/>
                </a:pPr>
                <a:r>
                  <a:rPr lang="en-US" dirty="0"/>
                  <a:t>Moving back to the absolute frame, each rotor spins at the original speed, but the axial velocity is now larger, without changing the blade’s operating point.</a:t>
                </a:r>
              </a:p>
              <a:p>
                <a:pPr marL="285750" indent="-285750" algn="l">
                  <a:buFont typeface="Arial" panose="020B0604020202020204" pitchFamily="34" charset="0"/>
                  <a:buChar char="•"/>
                </a:pPr>
                <a:r>
                  <a:rPr lang="en-US" dirty="0"/>
                  <a:t>Thrust scales with </a:t>
                </a:r>
                <a:r>
                  <a:rPr lang="en-US" i="0" dirty="0">
                    <a:latin typeface="Cambria Math" panose="02040503050406030204" pitchFamily="18" charset="0"/>
                  </a:rPr>
                  <a:t>𝑉</a:t>
                </a:r>
                <a:r>
                  <a:rPr lang="en-GB" b="0" i="0" dirty="0">
                    <a:latin typeface="Cambria Math" panose="02040503050406030204" pitchFamily="18" charset="0"/>
                  </a:rPr>
                  <a:t>_𝑥^2</a:t>
                </a:r>
                <a:r>
                  <a:rPr lang="en-US" dirty="0"/>
                  <a:t> and I show in my report that with constant stage loading, the increase in </a:t>
                </a:r>
                <a:r>
                  <a:rPr lang="en-US" i="0" dirty="0">
                    <a:latin typeface="Cambria Math" panose="02040503050406030204" pitchFamily="18" charset="0"/>
                  </a:rPr>
                  <a:t>𝑉</a:t>
                </a:r>
                <a:r>
                  <a:rPr lang="en-GB" b="0" i="0" dirty="0">
                    <a:latin typeface="Cambria Math" panose="02040503050406030204" pitchFamily="18" charset="0"/>
                  </a:rPr>
                  <a:t>_𝑥</a:t>
                </a:r>
                <a:r>
                  <a:rPr lang="en-US" dirty="0"/>
                  <a:t> in the absolute frame is sqrt(2)</a:t>
                </a:r>
              </a:p>
              <a:p>
                <a:pPr marL="285750" indent="-285750" algn="l">
                  <a:buFont typeface="Arial" panose="020B0604020202020204" pitchFamily="34" charset="0"/>
                  <a:buChar char="•"/>
                </a:pPr>
                <a:r>
                  <a:rPr lang="en-US" dirty="0"/>
                  <a:t>Therefore thrust doubles.</a:t>
                </a:r>
              </a:p>
              <a:p>
                <a:endParaRPr lang="en-US" dirty="0"/>
              </a:p>
            </p:txBody>
          </p:sp>
        </mc:Fallback>
      </mc:AlternateContent>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25</a:t>
            </a:fld>
            <a:endParaRPr lang="en-GB"/>
          </a:p>
        </p:txBody>
      </p:sp>
    </p:spTree>
    <p:extLst>
      <p:ext uri="{BB962C8B-B14F-4D97-AF65-F5344CB8AC3E}">
        <p14:creationId xmlns:p14="http://schemas.microsoft.com/office/powerpoint/2010/main" val="3260387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26</a:t>
            </a:fld>
            <a:endParaRPr lang="en-GB"/>
          </a:p>
        </p:txBody>
      </p:sp>
    </p:spTree>
    <p:extLst>
      <p:ext uri="{BB962C8B-B14F-4D97-AF65-F5344CB8AC3E}">
        <p14:creationId xmlns:p14="http://schemas.microsoft.com/office/powerpoint/2010/main" val="2813390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27</a:t>
            </a:fld>
            <a:endParaRPr lang="en-GB"/>
          </a:p>
        </p:txBody>
      </p:sp>
    </p:spTree>
    <p:extLst>
      <p:ext uri="{BB962C8B-B14F-4D97-AF65-F5344CB8AC3E}">
        <p14:creationId xmlns:p14="http://schemas.microsoft.com/office/powerpoint/2010/main" val="2696351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28</a:t>
            </a:fld>
            <a:endParaRPr lang="en-GB"/>
          </a:p>
        </p:txBody>
      </p:sp>
    </p:spTree>
    <p:extLst>
      <p:ext uri="{BB962C8B-B14F-4D97-AF65-F5344CB8AC3E}">
        <p14:creationId xmlns:p14="http://schemas.microsoft.com/office/powerpoint/2010/main" val="933177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t>The real question is</a:t>
            </a:r>
          </a:p>
          <a:p>
            <a:pPr marL="228600" lvl="0" indent="-228600">
              <a:buFont typeface="+mj-lt"/>
              <a:buAutoNum type="arabicPeriod"/>
            </a:pPr>
            <a:endParaRPr lang="en-US" dirty="0"/>
          </a:p>
          <a:p>
            <a:pPr marL="228600" lvl="0" indent="-228600">
              <a:buFont typeface="+mj-lt"/>
              <a:buAutoNum type="arabicPeriod"/>
            </a:pPr>
            <a:r>
              <a:rPr lang="en-US" dirty="0"/>
              <a:t>Does a ducted fan require less power to maintain hover than a propeller? </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3</a:t>
            </a:fld>
            <a:endParaRPr lang="en-GB"/>
          </a:p>
        </p:txBody>
      </p:sp>
    </p:spTree>
    <p:extLst>
      <p:ext uri="{BB962C8B-B14F-4D97-AF65-F5344CB8AC3E}">
        <p14:creationId xmlns:p14="http://schemas.microsoft.com/office/powerpoint/2010/main" val="2763698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 will now discuss the work completed during this project to answer that question.</a:t>
            </a:r>
          </a:p>
          <a:p>
            <a:pPr marL="228600" indent="-228600">
              <a:buFont typeface="+mj-lt"/>
              <a:buAutoNum type="arabicPeriod"/>
            </a:pPr>
            <a:endParaRPr lang="en-US" dirty="0"/>
          </a:p>
          <a:p>
            <a:pPr marL="228600" indent="-228600">
              <a:buFont typeface="+mj-lt"/>
              <a:buAutoNum type="arabicPeriod"/>
            </a:pPr>
            <a:r>
              <a:rPr lang="en-US" dirty="0"/>
              <a:t>The three main subjects addressed are… (READ SLIDES)</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4</a:t>
            </a:fld>
            <a:endParaRPr lang="en-GB"/>
          </a:p>
        </p:txBody>
      </p:sp>
    </p:spTree>
    <p:extLst>
      <p:ext uri="{BB962C8B-B14F-4D97-AF65-F5344CB8AC3E}">
        <p14:creationId xmlns:p14="http://schemas.microsoft.com/office/powerpoint/2010/main" val="572581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Figure of merit is a non-dim thrust to power ratio that characterizes propulsor performance in hover.</a:t>
            </a:r>
          </a:p>
          <a:p>
            <a:pPr marL="228600" indent="-228600">
              <a:buFont typeface="+mj-lt"/>
              <a:buAutoNum type="arabicPeriod"/>
            </a:pPr>
            <a:endParaRPr lang="en-US" dirty="0"/>
          </a:p>
          <a:p>
            <a:pPr marL="228600" indent="-228600">
              <a:buFont typeface="+mj-lt"/>
              <a:buAutoNum type="arabicPeriod"/>
            </a:pPr>
            <a:r>
              <a:rPr lang="en-US" dirty="0"/>
              <a:t>For a propeller the maximum figure of merit is 1, as shown on the left.</a:t>
            </a:r>
          </a:p>
          <a:p>
            <a:pPr marL="228600" indent="-228600">
              <a:buFont typeface="+mj-lt"/>
              <a:buAutoNum type="arabicPeriod"/>
            </a:pPr>
            <a:endParaRPr lang="en-US" dirty="0"/>
          </a:p>
          <a:p>
            <a:pPr marL="228600" indent="-228600">
              <a:buFont typeface="+mj-lt"/>
              <a:buAutoNum type="arabicPeriod"/>
            </a:pPr>
            <a:r>
              <a:rPr lang="en-US" dirty="0"/>
              <a:t>For a ducted fan with exit area ratio given by sigma, as shown on the right, the theoretical figure of merit is M_F = sqrt(2\sigma)</a:t>
            </a:r>
          </a:p>
          <a:p>
            <a:pPr marL="228600" indent="-228600">
              <a:buFont typeface="+mj-lt"/>
              <a:buAutoNum type="arabicPeriod"/>
            </a:pPr>
            <a:endParaRPr lang="en-US" dirty="0"/>
          </a:p>
          <a:p>
            <a:pPr marL="228600" indent="-228600">
              <a:buFont typeface="+mj-lt"/>
              <a:buAutoNum type="arabicPeriod"/>
            </a:pPr>
            <a:r>
              <a:rPr lang="en-US" dirty="0"/>
              <a:t>Hence this suggests increasing the exit area ratio of the ducted fan will increase performance in hover.</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5</a:t>
            </a:fld>
            <a:endParaRPr lang="en-GB"/>
          </a:p>
        </p:txBody>
      </p:sp>
    </p:spTree>
    <p:extLst>
      <p:ext uri="{BB962C8B-B14F-4D97-AF65-F5344CB8AC3E}">
        <p14:creationId xmlns:p14="http://schemas.microsoft.com/office/powerpoint/2010/main" val="198452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FROM BEFORE - “Increasing the exit area improves the figure of merit”</a:t>
            </a:r>
          </a:p>
          <a:p>
            <a:pPr marL="685800" lvl="1" indent="-228600">
              <a:buFont typeface="+mj-lt"/>
              <a:buAutoNum type="arabicPeriod"/>
            </a:pPr>
            <a:endParaRPr lang="en-US" dirty="0"/>
          </a:p>
          <a:p>
            <a:pPr marL="228600" lvl="0" indent="-228600">
              <a:buFont typeface="+mj-lt"/>
              <a:buAutoNum type="arabicPeriod"/>
            </a:pPr>
            <a:r>
              <a:rPr lang="en-US" dirty="0"/>
              <a:t>However, exit area ratios greater than 1 turn the exit duct into a diffuser</a:t>
            </a:r>
          </a:p>
          <a:p>
            <a:pPr marL="228600" lvl="0" indent="-228600">
              <a:buFont typeface="+mj-lt"/>
              <a:buAutoNum type="arabicPeriod"/>
            </a:pPr>
            <a:endParaRPr lang="en-US" dirty="0"/>
          </a:p>
          <a:p>
            <a:pPr marL="228600" lvl="0" indent="-228600">
              <a:buFont typeface="+mj-lt"/>
              <a:buAutoNum type="arabicPeriod"/>
            </a:pPr>
            <a:r>
              <a:rPr lang="en-US" dirty="0"/>
              <a:t>Diffuser length is limited by flow separation caused by adverse pressure gradients.</a:t>
            </a:r>
          </a:p>
          <a:p>
            <a:pPr marL="228600" lvl="0" indent="-228600">
              <a:buFont typeface="+mj-lt"/>
              <a:buAutoNum type="arabicPeriod"/>
            </a:pPr>
            <a:endParaRPr lang="en-US" dirty="0"/>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Length must scale with area ratio (that is, the amount of diffusion required) to prevent separation</a:t>
            </a:r>
          </a:p>
          <a:p>
            <a:pPr marL="228600" lvl="0" indent="-228600">
              <a:buFont typeface="+mj-lt"/>
              <a:buAutoNum type="arabicPeriod"/>
            </a:pPr>
            <a:endParaRPr lang="en-US" dirty="0"/>
          </a:p>
          <a:p>
            <a:pPr marL="228600" lvl="0" indent="-228600">
              <a:buFont typeface="+mj-lt"/>
              <a:buAutoNum type="arabicPeriod"/>
            </a:pPr>
            <a:r>
              <a:rPr lang="en-US" dirty="0"/>
              <a:t>Therefore high figure of merit designs are heavy</a:t>
            </a:r>
          </a:p>
          <a:p>
            <a:pPr marL="228600" lvl="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6</a:t>
            </a:fld>
            <a:endParaRPr lang="en-GB"/>
          </a:p>
        </p:txBody>
      </p:sp>
    </p:spTree>
    <p:extLst>
      <p:ext uri="{BB962C8B-B14F-4D97-AF65-F5344CB8AC3E}">
        <p14:creationId xmlns:p14="http://schemas.microsoft.com/office/powerpoint/2010/main" val="1255800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I've derived a superiority parameter to compare a ducted fan design to a propeller</a:t>
            </a:r>
          </a:p>
          <a:p>
            <a:pPr marL="228600" indent="-228600">
              <a:buFont typeface="+mj-lt"/>
              <a:buAutoNum type="arabicPeriod"/>
            </a:pPr>
            <a:endParaRPr lang="en-US" dirty="0"/>
          </a:p>
          <a:p>
            <a:pPr marL="228600" indent="-228600">
              <a:buFont typeface="+mj-lt"/>
              <a:buAutoNum type="arabicPeriod"/>
            </a:pPr>
            <a:r>
              <a:rPr lang="en-US" dirty="0"/>
              <a:t>This MUST be positive for the ducted fan to use less power than the propeller to maintain hover</a:t>
            </a:r>
          </a:p>
          <a:p>
            <a:pPr marL="228600" indent="-228600">
              <a:buFont typeface="+mj-lt"/>
              <a:buAutoNum type="arabicPeriod"/>
            </a:pPr>
            <a:endParaRPr lang="en-US" dirty="0"/>
          </a:p>
          <a:p>
            <a:pPr marL="228600" indent="-228600">
              <a:buFont typeface="+mj-lt"/>
              <a:buAutoNum type="arabicPeriod"/>
            </a:pPr>
            <a:r>
              <a:rPr lang="en-US" dirty="0"/>
              <a:t>The expression shows that 3 factors affect the value of the superiority parameter. These are (NEXT SLIDE)</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7</a:t>
            </a:fld>
            <a:endParaRPr lang="en-GB"/>
          </a:p>
        </p:txBody>
      </p:sp>
    </p:spTree>
    <p:extLst>
      <p:ext uri="{BB962C8B-B14F-4D97-AF65-F5344CB8AC3E}">
        <p14:creationId xmlns:p14="http://schemas.microsoft.com/office/powerpoint/2010/main" val="333810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Firstly, the exit duct area ratio, which we've shown to scale with figure of merit such that 2\sigma = M_f^2</a:t>
            </a:r>
          </a:p>
          <a:p>
            <a:pPr marL="228600" indent="-228600">
              <a:buFont typeface="+mj-lt"/>
              <a:buAutoNum type="arabicPeriod"/>
            </a:pPr>
            <a:endParaRPr lang="en-US" dirty="0"/>
          </a:p>
          <a:p>
            <a:pPr marL="228600" indent="-228600">
              <a:buFont typeface="+mj-lt"/>
              <a:buAutoNum type="arabicPeriod"/>
            </a:pPr>
            <a:r>
              <a:rPr lang="en-US" dirty="0"/>
              <a:t>We've also shown this to be limited by the diffuser weight</a:t>
            </a:r>
          </a:p>
          <a:p>
            <a:pPr marL="228600" indent="-228600">
              <a:buFont typeface="+mj-lt"/>
              <a:buAutoNum type="arabicPeriod"/>
            </a:pPr>
            <a:endParaRPr lang="en-US" dirty="0"/>
          </a:p>
          <a:p>
            <a:pPr marL="228600" indent="-228600">
              <a:buFont typeface="+mj-lt"/>
              <a:buAutoNum type="arabicPeriod"/>
            </a:pPr>
            <a:r>
              <a:rPr lang="en-US" dirty="0"/>
              <a:t>A mass model is required to determine how the choice of area ratio impacts the diffuser weight and the overall weight of the ducted fan</a:t>
            </a:r>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8</a:t>
            </a:fld>
            <a:endParaRPr lang="en-GB"/>
          </a:p>
        </p:txBody>
      </p:sp>
    </p:spTree>
    <p:extLst>
      <p:ext uri="{BB962C8B-B14F-4D97-AF65-F5344CB8AC3E}">
        <p14:creationId xmlns:p14="http://schemas.microsoft.com/office/powerpoint/2010/main" val="651059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second term describes the relative size of the ducted fan compared to a propeller (expressed as a flow area ratio)</a:t>
            </a:r>
          </a:p>
          <a:p>
            <a:pPr marL="228600" indent="-228600">
              <a:buFont typeface="+mj-lt"/>
              <a:buAutoNum type="arabicPeriod"/>
            </a:pPr>
            <a:endParaRPr lang="en-US" dirty="0"/>
          </a:p>
          <a:p>
            <a:pPr marL="228600" indent="-228600">
              <a:buFont typeface="+mj-lt"/>
              <a:buAutoNum type="arabicPeriod"/>
            </a:pPr>
            <a:r>
              <a:rPr lang="en-US" dirty="0"/>
              <a:t>Fan size is limited by 3 factors</a:t>
            </a:r>
          </a:p>
          <a:p>
            <a:pPr marL="1143000" marR="0" lvl="2"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Firstly, the available space </a:t>
            </a:r>
            <a:r>
              <a:rPr lang="en-US" dirty="0" err="1"/>
              <a:t>wrt</a:t>
            </a:r>
            <a:r>
              <a:rPr lang="en-US" dirty="0"/>
              <a:t> overall vehicle design can limit size as a result of needing to fit the propulsor in a wing/fuselage </a:t>
            </a:r>
            <a:r>
              <a:rPr lang="en-US" dirty="0" err="1"/>
              <a:t>etc</a:t>
            </a:r>
            <a:endParaRPr lang="en-US" dirty="0"/>
          </a:p>
          <a:p>
            <a:pPr marL="1143000" marR="0" lvl="2"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Secondly, the weight limits the propulsor area (again, a mass model is required to determine how)</a:t>
            </a:r>
          </a:p>
          <a:p>
            <a:pPr marL="1143000" marR="0" lvl="2"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Finally, manufacturing methods can limit the size</a:t>
            </a:r>
          </a:p>
          <a:p>
            <a:pPr marL="1143000" lvl="2" indent="-228600">
              <a:buFont typeface="+mj-lt"/>
              <a:buAutoNum type="arabicPeriod"/>
            </a:pPr>
            <a:endParaRPr lang="en-US" dirty="0"/>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t>Manufacturing was the main limit in this project as propulsors were 3D printed and so build plate size is the limiting factor</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a:defRPr/>
            </a:pPr>
            <a:fld id="{6D17517F-03E2-40F2-9645-8DF4CB6BE20F}" type="slidenum">
              <a:rPr lang="en-GB" smtClean="0"/>
              <a:pPr>
                <a:defRPr/>
              </a:pPr>
              <a:t>9</a:t>
            </a:fld>
            <a:endParaRPr lang="en-GB"/>
          </a:p>
        </p:txBody>
      </p:sp>
    </p:spTree>
    <p:extLst>
      <p:ext uri="{BB962C8B-B14F-4D97-AF65-F5344CB8AC3E}">
        <p14:creationId xmlns:p14="http://schemas.microsoft.com/office/powerpoint/2010/main" val="509386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Rectangle 13"/>
          <p:cNvSpPr>
            <a:spLocks noChangeArrowheads="1"/>
          </p:cNvSpPr>
          <p:nvPr/>
        </p:nvSpPr>
        <p:spPr bwMode="auto">
          <a:xfrm>
            <a:off x="2" y="5365751"/>
            <a:ext cx="9140825" cy="665163"/>
          </a:xfrm>
          <a:prstGeom prst="rect">
            <a:avLst/>
          </a:prstGeom>
          <a:solidFill>
            <a:srgbClr val="003E72"/>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Rectangle 14"/>
          <p:cNvSpPr>
            <a:spLocks noChangeArrowheads="1"/>
          </p:cNvSpPr>
          <p:nvPr/>
        </p:nvSpPr>
        <p:spPr bwMode="auto">
          <a:xfrm>
            <a:off x="2" y="6030914"/>
            <a:ext cx="9140825" cy="173037"/>
          </a:xfrm>
          <a:prstGeom prst="rect">
            <a:avLst/>
          </a:prstGeom>
          <a:solidFill>
            <a:srgbClr val="6AADE4"/>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 name="Rectangle 2"/>
          <p:cNvSpPr>
            <a:spLocks noGrp="1" noChangeArrowheads="1"/>
          </p:cNvSpPr>
          <p:nvPr>
            <p:ph type="ctrTitle"/>
          </p:nvPr>
        </p:nvSpPr>
        <p:spPr>
          <a:xfrm>
            <a:off x="384177" y="2016126"/>
            <a:ext cx="8374063" cy="576263"/>
          </a:xfrm>
        </p:spPr>
        <p:txBody>
          <a:bodyPr/>
          <a:lstStyle>
            <a:lvl1pPr>
              <a:defRPr sz="3600"/>
            </a:lvl1pPr>
          </a:lstStyle>
          <a:p>
            <a:pPr lvl="0"/>
            <a:r>
              <a:rPr lang="en-GB" noProof="0"/>
              <a:t>Click to edit Master title style</a:t>
            </a:r>
          </a:p>
        </p:txBody>
      </p:sp>
      <p:sp>
        <p:nvSpPr>
          <p:cNvPr id="5123" name="Rectangle 3"/>
          <p:cNvSpPr>
            <a:spLocks noGrp="1" noChangeArrowheads="1"/>
          </p:cNvSpPr>
          <p:nvPr>
            <p:ph type="subTitle" idx="1"/>
          </p:nvPr>
        </p:nvSpPr>
        <p:spPr>
          <a:xfrm>
            <a:off x="384177" y="2774950"/>
            <a:ext cx="8374063" cy="539751"/>
          </a:xfrm>
        </p:spPr>
        <p:txBody>
          <a:bodyPr/>
          <a:lstStyle>
            <a:lvl1pPr marL="0" indent="0">
              <a:buFontTx/>
              <a:buNone/>
              <a:defRPr sz="1800" b="1">
                <a:solidFill>
                  <a:schemeClr val="tx2"/>
                </a:solidFill>
              </a:defRPr>
            </a:lvl1pPr>
          </a:lstStyle>
          <a:p>
            <a:pPr lvl="0"/>
            <a:r>
              <a:rPr lang="en-GB" noProof="0"/>
              <a:t>Click to edit Master subtitle style</a:t>
            </a:r>
          </a:p>
        </p:txBody>
      </p:sp>
      <p:sp>
        <p:nvSpPr>
          <p:cNvPr id="6" name="Rectangle 10"/>
          <p:cNvSpPr>
            <a:spLocks noGrp="1" noChangeArrowheads="1"/>
          </p:cNvSpPr>
          <p:nvPr>
            <p:ph type="sldNum" sz="quarter" idx="10"/>
          </p:nvPr>
        </p:nvSpPr>
        <p:spPr>
          <a:xfrm>
            <a:off x="7862888" y="6448426"/>
            <a:ext cx="900112" cy="179388"/>
          </a:xfrm>
        </p:spPr>
        <p:txBody>
          <a:bodyPr/>
          <a:lstStyle>
            <a:lvl1pPr>
              <a:defRPr>
                <a:solidFill>
                  <a:schemeClr val="tx1"/>
                </a:solidFill>
              </a:defRPr>
            </a:lvl1pPr>
          </a:lstStyle>
          <a:p>
            <a:pPr>
              <a:defRPr/>
            </a:pPr>
            <a:fld id="{08104754-6FEE-40FD-AD4A-7539366A8C41}" type="slidenum">
              <a:rPr lang="en-GB"/>
              <a:pPr>
                <a:defRPr/>
              </a:pPr>
              <a:t>‹#›</a:t>
            </a:fld>
            <a:endParaRPr lang="en-GB"/>
          </a:p>
        </p:txBody>
      </p:sp>
    </p:spTree>
    <p:extLst>
      <p:ext uri="{BB962C8B-B14F-4D97-AF65-F5344CB8AC3E}">
        <p14:creationId xmlns:p14="http://schemas.microsoft.com/office/powerpoint/2010/main" val="1579202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Ref idx="1001">
        <a:schemeClr val="bg1"/>
      </p:bgRef>
    </p:bg>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ln/>
        </p:spPr>
        <p:txBody>
          <a:bodyPr/>
          <a:lstStyle>
            <a:lvl1pPr>
              <a:defRPr/>
            </a:lvl1pPr>
          </a:lstStyle>
          <a:p>
            <a:pPr>
              <a:defRPr/>
            </a:pPr>
            <a:fld id="{301718ED-0A6F-4B02-BAC2-2707742BEB92}" type="slidenum">
              <a:rPr lang="en-GB"/>
              <a:pPr>
                <a:defRPr/>
              </a:pPr>
              <a:t>‹#›</a:t>
            </a:fld>
            <a:endParaRPr lang="en-GB"/>
          </a:p>
        </p:txBody>
      </p:sp>
    </p:spTree>
    <p:extLst>
      <p:ext uri="{BB962C8B-B14F-4D97-AF65-F5344CB8AC3E}">
        <p14:creationId xmlns:p14="http://schemas.microsoft.com/office/powerpoint/2010/main" val="145657547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5913" y="398463"/>
            <a:ext cx="2093912" cy="5376863"/>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84175" y="398463"/>
            <a:ext cx="6129338" cy="5376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D2F6F71C-000B-4658-8CB8-A06E5B869062}" type="slidenum">
              <a:rPr lang="en-GB"/>
              <a:pPr>
                <a:defRPr/>
              </a:pPr>
              <a:t>‹#›</a:t>
            </a:fld>
            <a:endParaRPr lang="en-GB"/>
          </a:p>
        </p:txBody>
      </p:sp>
    </p:spTree>
    <p:extLst>
      <p:ext uri="{BB962C8B-B14F-4D97-AF65-F5344CB8AC3E}">
        <p14:creationId xmlns:p14="http://schemas.microsoft.com/office/powerpoint/2010/main" val="2006932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4175" y="398463"/>
            <a:ext cx="8375650" cy="423863"/>
          </a:xfrm>
        </p:spPr>
        <p:txBody>
          <a:bodyPr/>
          <a:lstStyle/>
          <a:p>
            <a:r>
              <a:rPr lang="en-US"/>
              <a:t>Click to edit Master title style</a:t>
            </a:r>
            <a:endParaRPr lang="en-GB"/>
          </a:p>
        </p:txBody>
      </p:sp>
      <p:sp>
        <p:nvSpPr>
          <p:cNvPr id="3" name="Table Placeholder 2"/>
          <p:cNvSpPr>
            <a:spLocks noGrp="1"/>
          </p:cNvSpPr>
          <p:nvPr>
            <p:ph type="tbl" idx="1"/>
          </p:nvPr>
        </p:nvSpPr>
        <p:spPr>
          <a:xfrm>
            <a:off x="384177" y="1708151"/>
            <a:ext cx="8374063" cy="4067175"/>
          </a:xfrm>
        </p:spPr>
        <p:txBody>
          <a:bodyPr/>
          <a:lstStyle/>
          <a:p>
            <a:pPr lvl="0"/>
            <a:endParaRPr lang="en-GB" noProof="0"/>
          </a:p>
        </p:txBody>
      </p:sp>
      <p:sp>
        <p:nvSpPr>
          <p:cNvPr id="4" name="Rectangle 6"/>
          <p:cNvSpPr>
            <a:spLocks noGrp="1" noChangeArrowheads="1"/>
          </p:cNvSpPr>
          <p:nvPr>
            <p:ph type="sldNum" sz="quarter" idx="10"/>
          </p:nvPr>
        </p:nvSpPr>
        <p:spPr>
          <a:ln/>
        </p:spPr>
        <p:txBody>
          <a:bodyPr/>
          <a:lstStyle>
            <a:lvl1pPr>
              <a:defRPr/>
            </a:lvl1pPr>
          </a:lstStyle>
          <a:p>
            <a:pPr>
              <a:defRPr/>
            </a:pPr>
            <a:fld id="{C1D039AD-5FF8-43DB-8297-ABD7D574A4B6}" type="slidenum">
              <a:rPr lang="en-GB"/>
              <a:pPr>
                <a:defRPr/>
              </a:pPr>
              <a:t>‹#›</a:t>
            </a:fld>
            <a:endParaRPr lang="en-GB"/>
          </a:p>
        </p:txBody>
      </p:sp>
    </p:spTree>
    <p:extLst>
      <p:ext uri="{BB962C8B-B14F-4D97-AF65-F5344CB8AC3E}">
        <p14:creationId xmlns:p14="http://schemas.microsoft.com/office/powerpoint/2010/main" val="1353920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p:cNvSpPr>
            <a:spLocks noGrp="1" noChangeArrowheads="1"/>
          </p:cNvSpPr>
          <p:nvPr>
            <p:ph type="sldNum" sz="quarter" idx="10"/>
          </p:nvPr>
        </p:nvSpPr>
        <p:spPr>
          <a:ln/>
        </p:spPr>
        <p:txBody>
          <a:bodyPr/>
          <a:lstStyle>
            <a:lvl1pPr>
              <a:defRPr>
                <a:solidFill>
                  <a:schemeClr val="tx1"/>
                </a:solidFill>
              </a:defRPr>
            </a:lvl1pPr>
          </a:lstStyle>
          <a:p>
            <a:pPr>
              <a:defRPr/>
            </a:pPr>
            <a:fld id="{7450B514-6E3B-4CB5-8B71-D7910935A798}" type="slidenum">
              <a:rPr lang="en-GB" smtClean="0"/>
              <a:pPr>
                <a:defRPr/>
              </a:pPr>
              <a:t>‹#›</a:t>
            </a:fld>
            <a:endParaRPr lang="en-GB"/>
          </a:p>
        </p:txBody>
      </p:sp>
    </p:spTree>
    <p:extLst>
      <p:ext uri="{BB962C8B-B14F-4D97-AF65-F5344CB8AC3E}">
        <p14:creationId xmlns:p14="http://schemas.microsoft.com/office/powerpoint/2010/main" val="2291863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28980411-26DD-405E-B007-669565CE1749}" type="slidenum">
              <a:rPr lang="en-GB"/>
              <a:pPr>
                <a:defRPr/>
              </a:pPr>
              <a:t>‹#›</a:t>
            </a:fld>
            <a:endParaRPr lang="en-GB"/>
          </a:p>
        </p:txBody>
      </p:sp>
    </p:spTree>
    <p:extLst>
      <p:ext uri="{BB962C8B-B14F-4D97-AF65-F5344CB8AC3E}">
        <p14:creationId xmlns:p14="http://schemas.microsoft.com/office/powerpoint/2010/main" val="1866592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84175" y="1708151"/>
            <a:ext cx="4110038"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6615" y="1708151"/>
            <a:ext cx="4111625"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6"/>
          <p:cNvSpPr>
            <a:spLocks noGrp="1" noChangeArrowheads="1"/>
          </p:cNvSpPr>
          <p:nvPr>
            <p:ph type="sldNum" sz="quarter" idx="10"/>
          </p:nvPr>
        </p:nvSpPr>
        <p:spPr>
          <a:ln/>
        </p:spPr>
        <p:txBody>
          <a:bodyPr/>
          <a:lstStyle>
            <a:lvl1pPr>
              <a:defRPr/>
            </a:lvl1pPr>
          </a:lstStyle>
          <a:p>
            <a:pPr>
              <a:defRPr/>
            </a:pPr>
            <a:fld id="{4FA5104C-7157-4B7C-9F73-159016CA68E3}" type="slidenum">
              <a:rPr lang="en-GB"/>
              <a:pPr>
                <a:defRPr/>
              </a:pPr>
              <a:t>‹#›</a:t>
            </a:fld>
            <a:endParaRPr lang="en-GB"/>
          </a:p>
        </p:txBody>
      </p:sp>
    </p:spTree>
    <p:extLst>
      <p:ext uri="{BB962C8B-B14F-4D97-AF65-F5344CB8AC3E}">
        <p14:creationId xmlns:p14="http://schemas.microsoft.com/office/powerpoint/2010/main" val="3832012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p:cNvSpPr>
            <a:spLocks noGrp="1" noChangeArrowheads="1"/>
          </p:cNvSpPr>
          <p:nvPr>
            <p:ph type="sldNum" sz="quarter" idx="10"/>
          </p:nvPr>
        </p:nvSpPr>
        <p:spPr>
          <a:ln/>
        </p:spPr>
        <p:txBody>
          <a:bodyPr/>
          <a:lstStyle>
            <a:lvl1pPr>
              <a:defRPr/>
            </a:lvl1pPr>
          </a:lstStyle>
          <a:p>
            <a:pPr>
              <a:defRPr/>
            </a:pPr>
            <a:fld id="{C138A137-671F-46C2-960F-8F0CD8C55BE6}" type="slidenum">
              <a:rPr lang="en-GB"/>
              <a:pPr>
                <a:defRPr/>
              </a:pPr>
              <a:t>‹#›</a:t>
            </a:fld>
            <a:endParaRPr lang="en-GB"/>
          </a:p>
        </p:txBody>
      </p:sp>
    </p:spTree>
    <p:extLst>
      <p:ext uri="{BB962C8B-B14F-4D97-AF65-F5344CB8AC3E}">
        <p14:creationId xmlns:p14="http://schemas.microsoft.com/office/powerpoint/2010/main" val="503814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6"/>
          <p:cNvSpPr>
            <a:spLocks noGrp="1" noChangeArrowheads="1"/>
          </p:cNvSpPr>
          <p:nvPr>
            <p:ph type="sldNum" sz="quarter" idx="10"/>
          </p:nvPr>
        </p:nvSpPr>
        <p:spPr>
          <a:ln/>
        </p:spPr>
        <p:txBody>
          <a:bodyPr/>
          <a:lstStyle>
            <a:lvl1pPr>
              <a:defRPr/>
            </a:lvl1pPr>
          </a:lstStyle>
          <a:p>
            <a:pPr>
              <a:defRPr/>
            </a:pPr>
            <a:fld id="{B31C68C8-129B-4101-BD5B-801FA1F7D6A8}" type="slidenum">
              <a:rPr lang="en-GB"/>
              <a:pPr>
                <a:defRPr/>
              </a:pPr>
              <a:t>‹#›</a:t>
            </a:fld>
            <a:endParaRPr lang="en-GB"/>
          </a:p>
        </p:txBody>
      </p:sp>
    </p:spTree>
    <p:extLst>
      <p:ext uri="{BB962C8B-B14F-4D97-AF65-F5344CB8AC3E}">
        <p14:creationId xmlns:p14="http://schemas.microsoft.com/office/powerpoint/2010/main" val="35451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solidFill>
                  <a:schemeClr val="tx1">
                    <a:lumMod val="50000"/>
                  </a:schemeClr>
                </a:solidFill>
              </a:defRPr>
            </a:lvl1pPr>
          </a:lstStyle>
          <a:p>
            <a:pPr>
              <a:defRPr/>
            </a:pPr>
            <a:fld id="{8BF815B8-2D4A-4253-9F2E-A45356D9F663}" type="slidenum">
              <a:rPr lang="en-GB" smtClean="0"/>
              <a:pPr>
                <a:defRPr/>
              </a:pPr>
              <a:t>‹#›</a:t>
            </a:fld>
            <a:endParaRPr lang="en-GB"/>
          </a:p>
        </p:txBody>
      </p:sp>
    </p:spTree>
    <p:extLst>
      <p:ext uri="{BB962C8B-B14F-4D97-AF65-F5344CB8AC3E}">
        <p14:creationId xmlns:p14="http://schemas.microsoft.com/office/powerpoint/2010/main" val="861922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E11B0F9-6833-4903-94BB-50C365286713}" type="slidenum">
              <a:rPr lang="en-GB"/>
              <a:pPr>
                <a:defRPr/>
              </a:pPr>
              <a:t>‹#›</a:t>
            </a:fld>
            <a:endParaRPr lang="en-GB"/>
          </a:p>
        </p:txBody>
      </p:sp>
    </p:spTree>
    <p:extLst>
      <p:ext uri="{BB962C8B-B14F-4D97-AF65-F5344CB8AC3E}">
        <p14:creationId xmlns:p14="http://schemas.microsoft.com/office/powerpoint/2010/main" val="275271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0664157-4C66-4F1C-A8C8-C46971B0D772}" type="slidenum">
              <a:rPr lang="en-GB"/>
              <a:pPr>
                <a:defRPr/>
              </a:pPr>
              <a:t>‹#›</a:t>
            </a:fld>
            <a:endParaRPr lang="en-GB"/>
          </a:p>
        </p:txBody>
      </p:sp>
    </p:spTree>
    <p:extLst>
      <p:ext uri="{BB962C8B-B14F-4D97-AF65-F5344CB8AC3E}">
        <p14:creationId xmlns:p14="http://schemas.microsoft.com/office/powerpoint/2010/main" val="422528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6DA2A1-5169-4B9D-A4DF-D99CD463F8AF}"/>
              </a:ext>
            </a:extLst>
          </p:cNvPr>
          <p:cNvSpPr/>
          <p:nvPr userDrawn="1"/>
        </p:nvSpPr>
        <p:spPr bwMode="auto">
          <a:xfrm>
            <a:off x="0" y="6191250"/>
            <a:ext cx="9144000" cy="66675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377"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1026" name="Rectangle 2"/>
          <p:cNvSpPr>
            <a:spLocks noGrp="1" noChangeArrowheads="1"/>
          </p:cNvSpPr>
          <p:nvPr>
            <p:ph type="title"/>
          </p:nvPr>
        </p:nvSpPr>
        <p:spPr bwMode="auto">
          <a:xfrm>
            <a:off x="384175" y="398463"/>
            <a:ext cx="837565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384177" y="1708151"/>
            <a:ext cx="837406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30" name="Rectangle 6"/>
          <p:cNvSpPr>
            <a:spLocks noGrp="1" noChangeArrowheads="1"/>
          </p:cNvSpPr>
          <p:nvPr>
            <p:ph type="sldNum" sz="quarter" idx="4"/>
          </p:nvPr>
        </p:nvSpPr>
        <p:spPr bwMode="auto">
          <a:xfrm>
            <a:off x="7862888" y="6451601"/>
            <a:ext cx="900112"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1000">
                <a:solidFill>
                  <a:schemeClr val="tx2"/>
                </a:solidFill>
              </a:defRPr>
            </a:lvl1pPr>
          </a:lstStyle>
          <a:p>
            <a:pPr>
              <a:defRPr/>
            </a:pPr>
            <a:fld id="{270267AD-06EA-4277-81E3-F09DC9E6B219}"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99"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189" algn="l" rtl="0" fontAlgn="base">
        <a:spcBef>
          <a:spcPct val="0"/>
        </a:spcBef>
        <a:spcAft>
          <a:spcPct val="0"/>
        </a:spcAft>
        <a:defRPr sz="2600" b="1">
          <a:solidFill>
            <a:schemeClr val="tx2"/>
          </a:solidFill>
          <a:latin typeface="Arial" charset="0"/>
        </a:defRPr>
      </a:lvl6pPr>
      <a:lvl7pPr marL="914377" algn="l" rtl="0" fontAlgn="base">
        <a:spcBef>
          <a:spcPct val="0"/>
        </a:spcBef>
        <a:spcAft>
          <a:spcPct val="0"/>
        </a:spcAft>
        <a:defRPr sz="2600" b="1">
          <a:solidFill>
            <a:schemeClr val="tx2"/>
          </a:solidFill>
          <a:latin typeface="Arial" charset="0"/>
        </a:defRPr>
      </a:lvl7pPr>
      <a:lvl8pPr marL="1371566" algn="l" rtl="0" fontAlgn="base">
        <a:spcBef>
          <a:spcPct val="0"/>
        </a:spcBef>
        <a:spcAft>
          <a:spcPct val="0"/>
        </a:spcAft>
        <a:defRPr sz="2600" b="1">
          <a:solidFill>
            <a:schemeClr val="tx2"/>
          </a:solidFill>
          <a:latin typeface="Arial" charset="0"/>
        </a:defRPr>
      </a:lvl8pPr>
      <a:lvl9pPr marL="1828754" algn="l" rtl="0" fontAlgn="base">
        <a:spcBef>
          <a:spcPct val="0"/>
        </a:spcBef>
        <a:spcAft>
          <a:spcPct val="0"/>
        </a:spcAft>
        <a:defRPr sz="2600" b="1">
          <a:solidFill>
            <a:schemeClr val="tx2"/>
          </a:solidFill>
          <a:latin typeface="Arial" charset="0"/>
        </a:defRPr>
      </a:lvl9pPr>
    </p:titleStyle>
    <p:bodyStyle>
      <a:lvl1pPr marL="269868" indent="-269868" algn="l" rtl="0" eaLnBrk="0" fontAlgn="base" hangingPunct="0">
        <a:spcBef>
          <a:spcPct val="0"/>
        </a:spcBef>
        <a:spcAft>
          <a:spcPct val="75000"/>
        </a:spcAft>
        <a:buChar char="•"/>
        <a:defRPr sz="2000">
          <a:solidFill>
            <a:schemeClr val="tx1"/>
          </a:solidFill>
          <a:latin typeface="+mn-lt"/>
          <a:ea typeface="+mn-ea"/>
          <a:cs typeface="+mn-cs"/>
        </a:defRPr>
      </a:lvl1pPr>
      <a:lvl2pPr marL="538149" indent="-266693" algn="l" rtl="0" eaLnBrk="0" fontAlgn="base" hangingPunct="0">
        <a:spcBef>
          <a:spcPct val="0"/>
        </a:spcBef>
        <a:spcAft>
          <a:spcPct val="75000"/>
        </a:spcAft>
        <a:buChar char="•"/>
        <a:defRPr sz="2000">
          <a:solidFill>
            <a:schemeClr val="tx1"/>
          </a:solidFill>
          <a:latin typeface="+mn-lt"/>
        </a:defRPr>
      </a:lvl2pPr>
      <a:lvl3pPr marL="809605" indent="-269868" algn="l" rtl="0" eaLnBrk="0" fontAlgn="base" hangingPunct="0">
        <a:spcBef>
          <a:spcPct val="0"/>
        </a:spcBef>
        <a:spcAft>
          <a:spcPct val="75000"/>
        </a:spcAft>
        <a:buChar char="•"/>
        <a:defRPr sz="2000">
          <a:solidFill>
            <a:schemeClr val="tx1"/>
          </a:solidFill>
          <a:latin typeface="+mn-lt"/>
        </a:defRPr>
      </a:lvl3pPr>
      <a:lvl4pPr marL="1079473" indent="-268281" algn="l" rtl="0" eaLnBrk="0" fontAlgn="base" hangingPunct="0">
        <a:spcBef>
          <a:spcPct val="0"/>
        </a:spcBef>
        <a:spcAft>
          <a:spcPct val="75000"/>
        </a:spcAft>
        <a:buChar char="•"/>
        <a:defRPr sz="2000">
          <a:solidFill>
            <a:schemeClr val="tx1"/>
          </a:solidFill>
          <a:latin typeface="+mn-lt"/>
        </a:defRPr>
      </a:lvl4pPr>
      <a:lvl5pPr marL="1350929" indent="-269868" algn="l" rtl="0" eaLnBrk="0" fontAlgn="base" hangingPunct="0">
        <a:spcBef>
          <a:spcPct val="0"/>
        </a:spcBef>
        <a:spcAft>
          <a:spcPct val="75000"/>
        </a:spcAft>
        <a:buChar char="•"/>
        <a:defRPr sz="2000">
          <a:solidFill>
            <a:schemeClr val="tx1"/>
          </a:solidFill>
          <a:latin typeface="+mn-lt"/>
        </a:defRPr>
      </a:lvl5pPr>
      <a:lvl6pPr marL="1808117" indent="-269868" algn="l" rtl="0" fontAlgn="base">
        <a:spcBef>
          <a:spcPct val="0"/>
        </a:spcBef>
        <a:spcAft>
          <a:spcPct val="75000"/>
        </a:spcAft>
        <a:buChar char="•"/>
        <a:defRPr sz="2000">
          <a:solidFill>
            <a:schemeClr val="tx1"/>
          </a:solidFill>
          <a:latin typeface="+mn-lt"/>
        </a:defRPr>
      </a:lvl6pPr>
      <a:lvl7pPr marL="2265306" indent="-269868" algn="l" rtl="0" fontAlgn="base">
        <a:spcBef>
          <a:spcPct val="0"/>
        </a:spcBef>
        <a:spcAft>
          <a:spcPct val="75000"/>
        </a:spcAft>
        <a:buChar char="•"/>
        <a:defRPr sz="2000">
          <a:solidFill>
            <a:schemeClr val="tx1"/>
          </a:solidFill>
          <a:latin typeface="+mn-lt"/>
        </a:defRPr>
      </a:lvl7pPr>
      <a:lvl8pPr marL="2722495" indent="-269868" algn="l" rtl="0" fontAlgn="base">
        <a:spcBef>
          <a:spcPct val="0"/>
        </a:spcBef>
        <a:spcAft>
          <a:spcPct val="75000"/>
        </a:spcAft>
        <a:buChar char="•"/>
        <a:defRPr sz="2000">
          <a:solidFill>
            <a:schemeClr val="tx1"/>
          </a:solidFill>
          <a:latin typeface="+mn-lt"/>
        </a:defRPr>
      </a:lvl8pPr>
      <a:lvl9pPr marL="3179683" indent="-269868" algn="l" rtl="0" fontAlgn="base">
        <a:spcBef>
          <a:spcPct val="0"/>
        </a:spcBef>
        <a:spcAft>
          <a:spcPct val="75000"/>
        </a:spcAft>
        <a:buChar char="•"/>
        <a:defRPr sz="2000">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30.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70.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GB" sz="3200" dirty="0"/>
              <a:t>Propulsion Systems for VTOL Electric Vehicles</a:t>
            </a:r>
            <a:br>
              <a:rPr lang="en-GB" sz="3200" dirty="0"/>
            </a:br>
            <a:endParaRPr lang="en-GB" sz="3200" dirty="0"/>
          </a:p>
        </p:txBody>
      </p:sp>
      <p:sp>
        <p:nvSpPr>
          <p:cNvPr id="3075" name="Rectangle 3"/>
          <p:cNvSpPr>
            <a:spLocks noGrp="1" noChangeArrowheads="1"/>
          </p:cNvSpPr>
          <p:nvPr>
            <p:ph type="subTitle" idx="1"/>
          </p:nvPr>
        </p:nvSpPr>
        <p:spPr>
          <a:xfrm>
            <a:off x="384176" y="3154361"/>
            <a:ext cx="8374063" cy="1111251"/>
          </a:xfrm>
        </p:spPr>
        <p:txBody>
          <a:bodyPr/>
          <a:lstStyle/>
          <a:p>
            <a:pPr eaLnBrk="1" hangingPunct="1">
              <a:lnSpc>
                <a:spcPct val="80000"/>
              </a:lnSpc>
            </a:pPr>
            <a:r>
              <a:rPr lang="en-GB" dirty="0"/>
              <a:t>Jordan Eriksen</a:t>
            </a:r>
          </a:p>
          <a:p>
            <a:pPr eaLnBrk="1" hangingPunct="1">
              <a:lnSpc>
                <a:spcPct val="80000"/>
              </a:lnSpc>
            </a:pPr>
            <a:r>
              <a:rPr lang="en-GB" dirty="0"/>
              <a:t>29</a:t>
            </a:r>
            <a:r>
              <a:rPr lang="en-GB" baseline="30000" dirty="0"/>
              <a:t>th</a:t>
            </a:r>
            <a:r>
              <a:rPr lang="en-GB" dirty="0"/>
              <a:t> May 2020</a:t>
            </a:r>
          </a:p>
          <a:p>
            <a:pPr eaLnBrk="1" hangingPunct="1">
              <a:lnSpc>
                <a:spcPct val="80000"/>
              </a:lnSpc>
            </a:pPr>
            <a:endParaRPr lang="en-GB" dirty="0"/>
          </a:p>
          <a:p>
            <a:pPr eaLnBrk="1" hangingPunct="1">
              <a:lnSpc>
                <a:spcPct val="80000"/>
              </a:lnSpc>
            </a:pPr>
            <a:r>
              <a:rPr lang="en-GB" dirty="0"/>
              <a:t>Supervisor:</a:t>
            </a:r>
          </a:p>
          <a:p>
            <a:pPr eaLnBrk="1" hangingPunct="1">
              <a:lnSpc>
                <a:spcPct val="80000"/>
              </a:lnSpc>
            </a:pPr>
            <a:r>
              <a:rPr lang="en-GB" dirty="0"/>
              <a:t>Dr Sam Grimshaw</a:t>
            </a:r>
          </a:p>
        </p:txBody>
      </p:sp>
      <p:sp>
        <p:nvSpPr>
          <p:cNvPr id="3076" name="Rectangle 4"/>
          <p:cNvSpPr>
            <a:spLocks noChangeArrowheads="1"/>
          </p:cNvSpPr>
          <p:nvPr/>
        </p:nvSpPr>
        <p:spPr bwMode="auto">
          <a:xfrm>
            <a:off x="384177" y="5548314"/>
            <a:ext cx="837406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l"/>
            <a:r>
              <a:rPr lang="en-GB" b="1" dirty="0">
                <a:solidFill>
                  <a:schemeClr val="tx2"/>
                </a:solidFill>
              </a:rPr>
              <a:t>Whittle Laboratory</a:t>
            </a:r>
          </a:p>
        </p:txBody>
      </p:sp>
    </p:spTree>
    <p:extLst>
      <p:ext uri="{BB962C8B-B14F-4D97-AF65-F5344CB8AC3E}">
        <p14:creationId xmlns:p14="http://schemas.microsoft.com/office/powerpoint/2010/main" val="1454993623"/>
      </p:ext>
    </p:extLst>
  </p:cSld>
  <p:clrMapOvr>
    <a:masterClrMapping/>
  </p:clrMapOvr>
  <mc:AlternateContent xmlns:mc="http://schemas.openxmlformats.org/markup-compatibility/2006" xmlns:p14="http://schemas.microsoft.com/office/powerpoint/2010/main">
    <mc:Choice Requires="p14">
      <p:transition spd="slow" p14:dur="2000" advTm="1706"/>
    </mc:Choice>
    <mc:Fallback xmlns="">
      <p:transition spd="slow" advTm="170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8E06-4FD7-3843-A7D6-259F8451D003}"/>
              </a:ext>
            </a:extLst>
          </p:cNvPr>
          <p:cNvSpPr>
            <a:spLocks noGrp="1"/>
          </p:cNvSpPr>
          <p:nvPr>
            <p:ph type="title"/>
          </p:nvPr>
        </p:nvSpPr>
        <p:spPr>
          <a:xfrm>
            <a:off x="354195" y="393064"/>
            <a:ext cx="8375651" cy="423863"/>
          </a:xfrm>
        </p:spPr>
        <p:txBody>
          <a:bodyPr/>
          <a:lstStyle/>
          <a:p>
            <a:pPr marL="0" indent="0">
              <a:buNone/>
            </a:pPr>
            <a:r>
              <a:rPr lang="en-GB" sz="2800" dirty="0"/>
              <a:t>Superiority Condition</a:t>
            </a:r>
          </a:p>
        </p:txBody>
      </p:sp>
      <p:sp>
        <p:nvSpPr>
          <p:cNvPr id="4" name="Slide Number Placeholder 3">
            <a:extLst>
              <a:ext uri="{FF2B5EF4-FFF2-40B4-BE49-F238E27FC236}">
                <a16:creationId xmlns:a16="http://schemas.microsoft.com/office/drawing/2014/main" id="{2DABD1B5-7764-3E46-9F74-4A76C8999286}"/>
              </a:ext>
            </a:extLst>
          </p:cNvPr>
          <p:cNvSpPr>
            <a:spLocks noGrp="1"/>
          </p:cNvSpPr>
          <p:nvPr>
            <p:ph type="sldNum" sz="quarter" idx="10"/>
          </p:nvPr>
        </p:nvSpPr>
        <p:spPr/>
        <p:txBody>
          <a:bodyPr/>
          <a:lstStyle/>
          <a:p>
            <a:pPr>
              <a:defRPr/>
            </a:pPr>
            <a:fld id="{7450B514-6E3B-4CB5-8B71-D7910935A798}" type="slidenum">
              <a:rPr lang="en-GB" smtClean="0"/>
              <a:pPr>
                <a:defRPr/>
              </a:pPr>
              <a:t>10</a:t>
            </a:fld>
            <a:endParaRPr lang="en-GB"/>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96897F-E982-D54E-BEEE-C4BC7CA48DA8}"/>
                  </a:ext>
                </a:extLst>
              </p:cNvPr>
              <p:cNvSpPr txBox="1"/>
              <p:nvPr/>
            </p:nvSpPr>
            <p:spPr>
              <a:xfrm>
                <a:off x="1647257" y="2008844"/>
                <a:ext cx="5849485" cy="1381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3200" b="0" i="0" smtClean="0">
                          <a:solidFill>
                            <a:schemeClr val="tx2">
                              <a:lumMod val="75000"/>
                            </a:schemeClr>
                          </a:solidFill>
                          <a:latin typeface="Cambria Math" panose="02040503050406030204" pitchFamily="18" charset="0"/>
                        </a:rPr>
                        <m:t>Σ</m:t>
                      </m:r>
                      <m:r>
                        <a:rPr lang="en-GB" sz="3200" b="0" i="1" smtClean="0">
                          <a:solidFill>
                            <a:schemeClr val="tx2">
                              <a:lumMod val="75000"/>
                            </a:schemeClr>
                          </a:solidFill>
                          <a:latin typeface="Cambria Math" panose="02040503050406030204" pitchFamily="18" charset="0"/>
                        </a:rPr>
                        <m:t>=</m:t>
                      </m:r>
                      <m:sSup>
                        <m:sSupPr>
                          <m:ctrlPr>
                            <a:rPr lang="en-GB" sz="3200" b="0" i="1" smtClean="0">
                              <a:solidFill>
                                <a:schemeClr val="tx2">
                                  <a:lumMod val="75000"/>
                                </a:schemeClr>
                              </a:solidFill>
                              <a:latin typeface="Cambria Math" panose="02040503050406030204" pitchFamily="18" charset="0"/>
                            </a:rPr>
                          </m:ctrlPr>
                        </m:sSupPr>
                        <m:e>
                          <m:d>
                            <m:dPr>
                              <m:begChr m:val="["/>
                              <m:endChr m:val="]"/>
                              <m:ctrlPr>
                                <a:rPr lang="en-GB" sz="3200" i="1">
                                  <a:solidFill>
                                    <a:schemeClr val="tx2">
                                      <a:lumMod val="75000"/>
                                    </a:schemeClr>
                                  </a:solidFill>
                                  <a:latin typeface="Cambria Math" panose="02040503050406030204" pitchFamily="18" charset="0"/>
                                </a:rPr>
                              </m:ctrlPr>
                            </m:dPr>
                            <m:e>
                              <m:r>
                                <a:rPr lang="en-GB" sz="3200" b="0" i="1" smtClean="0">
                                  <a:solidFill>
                                    <a:schemeClr val="tx2">
                                      <a:lumMod val="75000"/>
                                    </a:schemeClr>
                                  </a:solidFill>
                                  <a:latin typeface="Cambria Math" panose="02040503050406030204" pitchFamily="18" charset="0"/>
                                </a:rPr>
                                <m:t>2</m:t>
                              </m:r>
                              <m:r>
                                <a:rPr lang="en-GB" sz="3200" b="0" i="1" smtClean="0">
                                  <a:solidFill>
                                    <a:schemeClr val="tx2">
                                      <a:lumMod val="75000"/>
                                    </a:schemeClr>
                                  </a:solidFill>
                                  <a:latin typeface="Cambria Math" panose="02040503050406030204" pitchFamily="18" charset="0"/>
                                </a:rPr>
                                <m:t>𝜎</m:t>
                              </m:r>
                              <m:f>
                                <m:fPr>
                                  <m:ctrlPr>
                                    <a:rPr lang="en-GB" sz="3200" i="1">
                                      <a:solidFill>
                                        <a:schemeClr val="tx2">
                                          <a:lumMod val="75000"/>
                                        </a:schemeClr>
                                      </a:solidFill>
                                      <a:latin typeface="Cambria Math" panose="02040503050406030204" pitchFamily="18" charset="0"/>
                                    </a:rPr>
                                  </m:ctrlPr>
                                </m:fPr>
                                <m:num>
                                  <m:sSub>
                                    <m:sSubPr>
                                      <m:ctrlPr>
                                        <a:rPr lang="en-GB" sz="3200" i="1">
                                          <a:solidFill>
                                            <a:schemeClr val="tx2">
                                              <a:lumMod val="75000"/>
                                            </a:schemeClr>
                                          </a:solidFill>
                                          <a:latin typeface="Cambria Math" panose="02040503050406030204" pitchFamily="18" charset="0"/>
                                        </a:rPr>
                                      </m:ctrlPr>
                                    </m:sSubPr>
                                    <m:e>
                                      <m:d>
                                        <m:dPr>
                                          <m:ctrlPr>
                                            <a:rPr lang="en-GB" sz="3200" i="1">
                                              <a:solidFill>
                                                <a:schemeClr val="tx2">
                                                  <a:lumMod val="75000"/>
                                                </a:schemeClr>
                                              </a:solidFill>
                                              <a:latin typeface="Cambria Math" panose="02040503050406030204" pitchFamily="18" charset="0"/>
                                            </a:rPr>
                                          </m:ctrlPr>
                                        </m:dPr>
                                        <m:e>
                                          <m:sSub>
                                            <m:sSubPr>
                                              <m:ctrlPr>
                                                <a:rPr lang="en-GB" sz="3200" i="1">
                                                  <a:solidFill>
                                                    <a:schemeClr val="tx2">
                                                      <a:lumMod val="75000"/>
                                                    </a:schemeClr>
                                                  </a:solidFill>
                                                  <a:latin typeface="Cambria Math" panose="02040503050406030204" pitchFamily="18" charset="0"/>
                                                </a:rPr>
                                              </m:ctrlPr>
                                            </m:sSubPr>
                                            <m:e>
                                              <m:r>
                                                <a:rPr lang="en-GB" sz="3200" i="1">
                                                  <a:solidFill>
                                                    <a:schemeClr val="tx2">
                                                      <a:lumMod val="75000"/>
                                                    </a:schemeClr>
                                                  </a:solidFill>
                                                  <a:latin typeface="Cambria Math" panose="02040503050406030204" pitchFamily="18" charset="0"/>
                                                </a:rPr>
                                                <m:t>𝐴</m:t>
                                              </m:r>
                                            </m:e>
                                            <m:sub>
                                              <m:r>
                                                <a:rPr lang="en-GB" sz="3200" i="1">
                                                  <a:solidFill>
                                                    <a:schemeClr val="tx2">
                                                      <a:lumMod val="75000"/>
                                                    </a:schemeClr>
                                                  </a:solidFill>
                                                  <a:latin typeface="Cambria Math" panose="02040503050406030204" pitchFamily="18" charset="0"/>
                                                </a:rPr>
                                                <m:t>𝑥</m:t>
                                              </m:r>
                                            </m:sub>
                                          </m:sSub>
                                        </m:e>
                                      </m:d>
                                    </m:e>
                                    <m:sub>
                                      <m:r>
                                        <a:rPr lang="en-GB" sz="3200" i="1">
                                          <a:solidFill>
                                            <a:schemeClr val="tx2">
                                              <a:lumMod val="75000"/>
                                            </a:schemeClr>
                                          </a:solidFill>
                                          <a:latin typeface="Cambria Math" panose="02040503050406030204" pitchFamily="18" charset="0"/>
                                        </a:rPr>
                                        <m:t>𝑓𝑎𝑛</m:t>
                                      </m:r>
                                    </m:sub>
                                  </m:sSub>
                                </m:num>
                                <m:den>
                                  <m:sSub>
                                    <m:sSubPr>
                                      <m:ctrlPr>
                                        <a:rPr lang="en-GB" sz="3200" i="1">
                                          <a:solidFill>
                                            <a:schemeClr val="tx2">
                                              <a:lumMod val="75000"/>
                                            </a:schemeClr>
                                          </a:solidFill>
                                          <a:latin typeface="Cambria Math" panose="02040503050406030204" pitchFamily="18" charset="0"/>
                                        </a:rPr>
                                      </m:ctrlPr>
                                    </m:sSubPr>
                                    <m:e>
                                      <m:d>
                                        <m:dPr>
                                          <m:ctrlPr>
                                            <a:rPr lang="en-GB" sz="3200" i="1">
                                              <a:solidFill>
                                                <a:schemeClr val="tx2">
                                                  <a:lumMod val="75000"/>
                                                </a:schemeClr>
                                              </a:solidFill>
                                              <a:latin typeface="Cambria Math" panose="02040503050406030204" pitchFamily="18" charset="0"/>
                                            </a:rPr>
                                          </m:ctrlPr>
                                        </m:dPr>
                                        <m:e>
                                          <m:sSub>
                                            <m:sSubPr>
                                              <m:ctrlPr>
                                                <a:rPr lang="en-GB" sz="3200" i="1">
                                                  <a:solidFill>
                                                    <a:schemeClr val="tx2">
                                                      <a:lumMod val="75000"/>
                                                    </a:schemeClr>
                                                  </a:solidFill>
                                                  <a:latin typeface="Cambria Math" panose="02040503050406030204" pitchFamily="18" charset="0"/>
                                                </a:rPr>
                                              </m:ctrlPr>
                                            </m:sSubPr>
                                            <m:e>
                                              <m:r>
                                                <a:rPr lang="en-GB" sz="3200" i="1">
                                                  <a:solidFill>
                                                    <a:schemeClr val="tx2">
                                                      <a:lumMod val="75000"/>
                                                    </a:schemeClr>
                                                  </a:solidFill>
                                                  <a:latin typeface="Cambria Math" panose="02040503050406030204" pitchFamily="18" charset="0"/>
                                                </a:rPr>
                                                <m:t>𝐴</m:t>
                                              </m:r>
                                            </m:e>
                                            <m:sub>
                                              <m:r>
                                                <a:rPr lang="en-GB" sz="3200" i="1">
                                                  <a:solidFill>
                                                    <a:schemeClr val="tx2">
                                                      <a:lumMod val="75000"/>
                                                    </a:schemeClr>
                                                  </a:solidFill>
                                                  <a:latin typeface="Cambria Math" panose="02040503050406030204" pitchFamily="18" charset="0"/>
                                                </a:rPr>
                                                <m:t>𝑥</m:t>
                                              </m:r>
                                            </m:sub>
                                          </m:sSub>
                                        </m:e>
                                      </m:d>
                                    </m:e>
                                    <m:sub>
                                      <m:r>
                                        <a:rPr lang="en-GB" sz="3200" i="1">
                                          <a:solidFill>
                                            <a:schemeClr val="tx2">
                                              <a:lumMod val="75000"/>
                                            </a:schemeClr>
                                          </a:solidFill>
                                          <a:latin typeface="Cambria Math" panose="02040503050406030204" pitchFamily="18" charset="0"/>
                                        </a:rPr>
                                        <m:t>𝑝𝑟𝑜𝑝</m:t>
                                      </m:r>
                                      <m:r>
                                        <a:rPr lang="en-GB" sz="3200" i="1">
                                          <a:solidFill>
                                            <a:schemeClr val="tx2">
                                              <a:lumMod val="75000"/>
                                            </a:schemeClr>
                                          </a:solidFill>
                                          <a:latin typeface="Cambria Math" panose="02040503050406030204" pitchFamily="18" charset="0"/>
                                        </a:rPr>
                                        <m:t>.</m:t>
                                      </m:r>
                                    </m:sub>
                                  </m:sSub>
                                  <m:r>
                                    <a:rPr lang="en-GB" sz="3200" i="1">
                                      <a:solidFill>
                                        <a:schemeClr val="tx2">
                                          <a:lumMod val="75000"/>
                                        </a:schemeClr>
                                      </a:solidFill>
                                      <a:latin typeface="Cambria Math" panose="02040503050406030204" pitchFamily="18" charset="0"/>
                                    </a:rPr>
                                    <m:t> </m:t>
                                  </m:r>
                                </m:den>
                              </m:f>
                            </m:e>
                          </m:d>
                        </m:e>
                        <m:sup>
                          <m:f>
                            <m:fPr>
                              <m:ctrlPr>
                                <a:rPr lang="en-GB" sz="3200" b="0" i="1" smtClean="0">
                                  <a:solidFill>
                                    <a:schemeClr val="tx2">
                                      <a:lumMod val="75000"/>
                                    </a:schemeClr>
                                  </a:solidFill>
                                  <a:latin typeface="Cambria Math" panose="02040503050406030204" pitchFamily="18" charset="0"/>
                                </a:rPr>
                              </m:ctrlPr>
                            </m:fPr>
                            <m:num>
                              <m:r>
                                <a:rPr lang="en-GB" sz="3200" b="0" i="1" smtClean="0">
                                  <a:solidFill>
                                    <a:schemeClr val="tx2">
                                      <a:lumMod val="75000"/>
                                    </a:schemeClr>
                                  </a:solidFill>
                                  <a:latin typeface="Cambria Math" panose="02040503050406030204" pitchFamily="18" charset="0"/>
                                </a:rPr>
                                <m:t>1</m:t>
                              </m:r>
                            </m:num>
                            <m:den>
                              <m:r>
                                <a:rPr lang="en-GB" sz="3200" b="0" i="1" smtClean="0">
                                  <a:solidFill>
                                    <a:schemeClr val="tx2">
                                      <a:lumMod val="75000"/>
                                    </a:schemeClr>
                                  </a:solidFill>
                                  <a:latin typeface="Cambria Math" panose="02040503050406030204" pitchFamily="18" charset="0"/>
                                </a:rPr>
                                <m:t>3</m:t>
                              </m:r>
                            </m:den>
                          </m:f>
                        </m:sup>
                      </m:sSup>
                      <m:r>
                        <a:rPr lang="en-GB" sz="3200" b="0" i="1" smtClean="0">
                          <a:solidFill>
                            <a:schemeClr val="tx2">
                              <a:lumMod val="75000"/>
                            </a:schemeClr>
                          </a:solidFill>
                          <a:latin typeface="Cambria Math" panose="02040503050406030204" pitchFamily="18" charset="0"/>
                        </a:rPr>
                        <m:t>−</m:t>
                      </m:r>
                      <m:f>
                        <m:fPr>
                          <m:ctrlPr>
                            <a:rPr lang="en-GB" sz="3600" i="1" smtClean="0">
                              <a:solidFill>
                                <a:schemeClr val="tx1">
                                  <a:lumMod val="50000"/>
                                </a:schemeClr>
                              </a:solidFill>
                              <a:latin typeface="Cambria Math" panose="02040503050406030204" pitchFamily="18" charset="0"/>
                            </a:rPr>
                          </m:ctrlPr>
                        </m:fPr>
                        <m:num>
                          <m:r>
                            <a:rPr lang="en-GB" sz="3600" i="1" smtClean="0">
                              <a:solidFill>
                                <a:schemeClr val="tx1">
                                  <a:lumMod val="50000"/>
                                </a:schemeClr>
                              </a:solidFill>
                              <a:latin typeface="Cambria Math" panose="02040503050406030204" pitchFamily="18" charset="0"/>
                            </a:rPr>
                            <m:t>𝑊</m:t>
                          </m:r>
                          <m:r>
                            <a:rPr lang="en-GB" sz="3600" i="1">
                              <a:solidFill>
                                <a:schemeClr val="tx1">
                                  <a:lumMod val="50000"/>
                                </a:schemeClr>
                              </a:solidFill>
                              <a:latin typeface="Cambria Math" panose="02040503050406030204" pitchFamily="18" charset="0"/>
                            </a:rPr>
                            <m:t>+</m:t>
                          </m:r>
                          <m:r>
                            <m:rPr>
                              <m:sty m:val="p"/>
                            </m:rPr>
                            <a:rPr lang="en-GB" sz="3600">
                              <a:solidFill>
                                <a:schemeClr val="tx1">
                                  <a:lumMod val="50000"/>
                                </a:schemeClr>
                              </a:solidFill>
                              <a:latin typeface="Cambria Math" panose="02040503050406030204" pitchFamily="18" charset="0"/>
                            </a:rPr>
                            <m:t>Δ</m:t>
                          </m:r>
                          <m:r>
                            <a:rPr lang="en-GB" sz="3600" i="1">
                              <a:solidFill>
                                <a:schemeClr val="tx1">
                                  <a:lumMod val="50000"/>
                                </a:schemeClr>
                              </a:solidFill>
                              <a:latin typeface="Cambria Math" panose="02040503050406030204" pitchFamily="18" charset="0"/>
                            </a:rPr>
                            <m:t>𝑊</m:t>
                          </m:r>
                        </m:num>
                        <m:den>
                          <m:r>
                            <a:rPr lang="en-GB" sz="3600" i="1">
                              <a:solidFill>
                                <a:schemeClr val="tx1">
                                  <a:lumMod val="50000"/>
                                </a:schemeClr>
                              </a:solidFill>
                              <a:latin typeface="Cambria Math" panose="02040503050406030204" pitchFamily="18" charset="0"/>
                            </a:rPr>
                            <m:t>𝑊</m:t>
                          </m:r>
                        </m:den>
                      </m:f>
                    </m:oMath>
                  </m:oMathPara>
                </a14:m>
                <a:endParaRPr lang="en-GB" sz="3600" b="0" dirty="0">
                  <a:solidFill>
                    <a:schemeClr val="tx2">
                      <a:lumMod val="75000"/>
                    </a:schemeClr>
                  </a:solidFill>
                </a:endParaRPr>
              </a:p>
            </p:txBody>
          </p:sp>
        </mc:Choice>
        <mc:Fallback xmlns="">
          <p:sp>
            <p:nvSpPr>
              <p:cNvPr id="50" name="TextBox 49">
                <a:extLst>
                  <a:ext uri="{FF2B5EF4-FFF2-40B4-BE49-F238E27FC236}">
                    <a16:creationId xmlns:a16="http://schemas.microsoft.com/office/drawing/2014/main" id="{B496897F-E982-D54E-BEEE-C4BC7CA48DA8}"/>
                  </a:ext>
                </a:extLst>
              </p:cNvPr>
              <p:cNvSpPr txBox="1">
                <a:spLocks noRot="1" noChangeAspect="1" noMove="1" noResize="1" noEditPoints="1" noAdjustHandles="1" noChangeArrowheads="1" noChangeShapeType="1" noTextEdit="1"/>
              </p:cNvSpPr>
              <p:nvPr/>
            </p:nvSpPr>
            <p:spPr>
              <a:xfrm>
                <a:off x="1647257" y="2008844"/>
                <a:ext cx="5849485" cy="1381789"/>
              </a:xfrm>
              <a:prstGeom prst="rect">
                <a:avLst/>
              </a:prstGeom>
              <a:blipFill>
                <a:blip r:embed="rId3"/>
                <a:stretch>
                  <a:fillRect l="-1952" b="-9091"/>
                </a:stretch>
              </a:blipFill>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9A3F8686-2A8A-AB4B-B016-01CA0C1DA3BA}"/>
              </a:ext>
            </a:extLst>
          </p:cNvPr>
          <p:cNvGrpSpPr/>
          <p:nvPr/>
        </p:nvGrpSpPr>
        <p:grpSpPr>
          <a:xfrm>
            <a:off x="684273" y="4375161"/>
            <a:ext cx="7775451" cy="1569660"/>
            <a:chOff x="669409" y="4356307"/>
            <a:chExt cx="7775451" cy="1569660"/>
          </a:xfrm>
        </p:grpSpPr>
        <mc:AlternateContent xmlns:mc="http://schemas.openxmlformats.org/markup-compatibility/2006" xmlns:a14="http://schemas.microsoft.com/office/drawing/2010/main">
          <mc:Choice Requires="a14">
            <p:sp>
              <p:nvSpPr>
                <p:cNvPr id="47" name="Text Placeholder 3">
                  <a:extLst>
                    <a:ext uri="{FF2B5EF4-FFF2-40B4-BE49-F238E27FC236}">
                      <a16:creationId xmlns:a16="http://schemas.microsoft.com/office/drawing/2014/main" id="{11EF2FE6-BEB8-0446-8063-D151F82734D6}"/>
                    </a:ext>
                  </a:extLst>
                </p:cNvPr>
                <p:cNvSpPr txBox="1">
                  <a:spLocks/>
                </p:cNvSpPr>
                <p:nvPr/>
              </p:nvSpPr>
              <p:spPr bwMode="auto">
                <a:xfrm>
                  <a:off x="1799533" y="4582550"/>
                  <a:ext cx="6645327" cy="387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lgn="ctr">
                    <a:buNone/>
                  </a:pPr>
                  <a14:m>
                    <m:oMath xmlns:m="http://schemas.openxmlformats.org/officeDocument/2006/math">
                      <m:r>
                        <a:rPr lang="en-GB" sz="3200" b="1" i="1" kern="0" dirty="0" smtClean="0">
                          <a:latin typeface="Cambria Math" panose="02040503050406030204" pitchFamily="18" charset="0"/>
                        </a:rPr>
                        <m:t>+ </m:t>
                      </m:r>
                      <m:r>
                        <a:rPr lang="en-GB" sz="3200" b="1" i="1" kern="0" dirty="0" smtClean="0">
                          <a:latin typeface="Cambria Math" panose="02040503050406030204" pitchFamily="18" charset="0"/>
                        </a:rPr>
                        <m:t>𝒗𝒆</m:t>
                      </m:r>
                    </m:oMath>
                  </a14:m>
                  <a:r>
                    <a:rPr lang="en-GB" sz="3200" kern="0" dirty="0"/>
                    <a:t>     </a:t>
                  </a:r>
                  <a:r>
                    <a:rPr lang="en-GB" sz="3200" kern="0" dirty="0">
                      <a:solidFill>
                        <a:srgbClr val="00B050"/>
                      </a:solidFill>
                    </a:rPr>
                    <a:t>Ducted fan uses less power</a:t>
                  </a:r>
                </a:p>
              </p:txBody>
            </p:sp>
          </mc:Choice>
          <mc:Fallback xmlns="">
            <p:sp>
              <p:nvSpPr>
                <p:cNvPr id="47" name="Text Placeholder 3">
                  <a:extLst>
                    <a:ext uri="{FF2B5EF4-FFF2-40B4-BE49-F238E27FC236}">
                      <a16:creationId xmlns:a16="http://schemas.microsoft.com/office/drawing/2014/main" id="{11EF2FE6-BEB8-0446-8063-D151F82734D6}"/>
                    </a:ext>
                  </a:extLst>
                </p:cNvPr>
                <p:cNvSpPr txBox="1">
                  <a:spLocks noRot="1" noChangeAspect="1" noMove="1" noResize="1" noEditPoints="1" noAdjustHandles="1" noChangeArrowheads="1" noChangeShapeType="1" noTextEdit="1"/>
                </p:cNvSpPr>
                <p:nvPr/>
              </p:nvSpPr>
              <p:spPr bwMode="auto">
                <a:xfrm>
                  <a:off x="1799533" y="4582550"/>
                  <a:ext cx="6645327" cy="387601"/>
                </a:xfrm>
                <a:prstGeom prst="rect">
                  <a:avLst/>
                </a:prstGeom>
                <a:blipFill>
                  <a:blip r:embed="rId4"/>
                  <a:stretch>
                    <a:fillRect t="-28125" r="-1718" b="-812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32055FA-94F4-E949-850A-2B6FF771FCBE}"/>
                    </a:ext>
                  </a:extLst>
                </p:cNvPr>
                <p:cNvSpPr txBox="1"/>
                <p:nvPr/>
              </p:nvSpPr>
              <p:spPr>
                <a:xfrm>
                  <a:off x="669409" y="4356307"/>
                  <a:ext cx="916881" cy="1569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9600" b="0" i="0" smtClean="0">
                            <a:latin typeface="Cambria Math" panose="02040503050406030204" pitchFamily="18" charset="0"/>
                          </a:rPr>
                          <m:t>Σ</m:t>
                        </m:r>
                      </m:oMath>
                    </m:oMathPara>
                  </a14:m>
                  <a:endParaRPr lang="en-US" sz="7200" dirty="0"/>
                </a:p>
              </p:txBody>
            </p:sp>
          </mc:Choice>
          <mc:Fallback xmlns="">
            <p:sp>
              <p:nvSpPr>
                <p:cNvPr id="76" name="TextBox 75">
                  <a:extLst>
                    <a:ext uri="{FF2B5EF4-FFF2-40B4-BE49-F238E27FC236}">
                      <a16:creationId xmlns:a16="http://schemas.microsoft.com/office/drawing/2014/main" id="{C32055FA-94F4-E949-850A-2B6FF771FCBE}"/>
                    </a:ext>
                  </a:extLst>
                </p:cNvPr>
                <p:cNvSpPr txBox="1">
                  <a:spLocks noRot="1" noChangeAspect="1" noMove="1" noResize="1" noEditPoints="1" noAdjustHandles="1" noChangeArrowheads="1" noChangeShapeType="1" noTextEdit="1"/>
                </p:cNvSpPr>
                <p:nvPr/>
              </p:nvSpPr>
              <p:spPr>
                <a:xfrm>
                  <a:off x="669409" y="4356307"/>
                  <a:ext cx="916881" cy="1569660"/>
                </a:xfrm>
                <a:prstGeom prst="rect">
                  <a:avLst/>
                </a:prstGeom>
                <a:blipFill>
                  <a:blip r:embed="rId5"/>
                  <a:stretch>
                    <a:fillRect l="-47945" r="-12329" b="-4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Placeholder 3">
                  <a:extLst>
                    <a:ext uri="{FF2B5EF4-FFF2-40B4-BE49-F238E27FC236}">
                      <a16:creationId xmlns:a16="http://schemas.microsoft.com/office/drawing/2014/main" id="{FAD58327-C32F-5F4B-A56E-30C68FADC857}"/>
                    </a:ext>
                  </a:extLst>
                </p:cNvPr>
                <p:cNvSpPr txBox="1">
                  <a:spLocks/>
                </p:cNvSpPr>
                <p:nvPr/>
              </p:nvSpPr>
              <p:spPr bwMode="auto">
                <a:xfrm>
                  <a:off x="1875783" y="5279091"/>
                  <a:ext cx="6159221" cy="387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lgn="ctr">
                    <a:buNone/>
                  </a:pPr>
                  <a:r>
                    <a:rPr lang="en-GB" sz="3200" b="1" kern="0" dirty="0"/>
                    <a:t>– </a:t>
                  </a:r>
                  <a14:m>
                    <m:oMath xmlns:m="http://schemas.openxmlformats.org/officeDocument/2006/math">
                      <m:r>
                        <a:rPr lang="en-GB" sz="3200" b="1" i="1" kern="0" dirty="0" smtClean="0">
                          <a:latin typeface="Cambria Math" panose="02040503050406030204" pitchFamily="18" charset="0"/>
                        </a:rPr>
                        <m:t>𝒗𝒆</m:t>
                      </m:r>
                    </m:oMath>
                  </a14:m>
                  <a:r>
                    <a:rPr lang="en-GB" sz="3200" kern="0" dirty="0"/>
                    <a:t>     </a:t>
                  </a:r>
                  <a:r>
                    <a:rPr lang="en-GB" sz="3200" kern="0" dirty="0">
                      <a:solidFill>
                        <a:srgbClr val="C00000"/>
                      </a:solidFill>
                    </a:rPr>
                    <a:t>Propeller uses less power</a:t>
                  </a:r>
                </a:p>
              </p:txBody>
            </p:sp>
          </mc:Choice>
          <mc:Fallback xmlns="">
            <p:sp>
              <p:nvSpPr>
                <p:cNvPr id="77" name="Text Placeholder 3">
                  <a:extLst>
                    <a:ext uri="{FF2B5EF4-FFF2-40B4-BE49-F238E27FC236}">
                      <a16:creationId xmlns:a16="http://schemas.microsoft.com/office/drawing/2014/main" id="{FAD58327-C32F-5F4B-A56E-30C68FADC857}"/>
                    </a:ext>
                  </a:extLst>
                </p:cNvPr>
                <p:cNvSpPr txBox="1">
                  <a:spLocks noRot="1" noChangeAspect="1" noMove="1" noResize="1" noEditPoints="1" noAdjustHandles="1" noChangeArrowheads="1" noChangeShapeType="1" noTextEdit="1"/>
                </p:cNvSpPr>
                <p:nvPr/>
              </p:nvSpPr>
              <p:spPr bwMode="auto">
                <a:xfrm>
                  <a:off x="1875783" y="5279091"/>
                  <a:ext cx="6159221" cy="387601"/>
                </a:xfrm>
                <a:prstGeom prst="rect">
                  <a:avLst/>
                </a:prstGeom>
                <a:blipFill>
                  <a:blip r:embed="rId6"/>
                  <a:stretch>
                    <a:fillRect l="-2675" t="-28125" r="-2675" b="-812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3215801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8E06-4FD7-3843-A7D6-259F8451D003}"/>
              </a:ext>
            </a:extLst>
          </p:cNvPr>
          <p:cNvSpPr>
            <a:spLocks noGrp="1"/>
          </p:cNvSpPr>
          <p:nvPr>
            <p:ph type="title"/>
          </p:nvPr>
        </p:nvSpPr>
        <p:spPr>
          <a:xfrm>
            <a:off x="354195" y="393064"/>
            <a:ext cx="8375651" cy="423863"/>
          </a:xfrm>
        </p:spPr>
        <p:txBody>
          <a:bodyPr/>
          <a:lstStyle/>
          <a:p>
            <a:pPr marL="0" indent="0">
              <a:buNone/>
            </a:pPr>
            <a:r>
              <a:rPr lang="en-GB" sz="2800" dirty="0"/>
              <a:t>Superiority Condition</a:t>
            </a:r>
          </a:p>
        </p:txBody>
      </p:sp>
      <p:sp>
        <p:nvSpPr>
          <p:cNvPr id="4" name="Slide Number Placeholder 3">
            <a:extLst>
              <a:ext uri="{FF2B5EF4-FFF2-40B4-BE49-F238E27FC236}">
                <a16:creationId xmlns:a16="http://schemas.microsoft.com/office/drawing/2014/main" id="{2DABD1B5-7764-3E46-9F74-4A76C8999286}"/>
              </a:ext>
            </a:extLst>
          </p:cNvPr>
          <p:cNvSpPr>
            <a:spLocks noGrp="1"/>
          </p:cNvSpPr>
          <p:nvPr>
            <p:ph type="sldNum" sz="quarter" idx="10"/>
          </p:nvPr>
        </p:nvSpPr>
        <p:spPr/>
        <p:txBody>
          <a:bodyPr/>
          <a:lstStyle/>
          <a:p>
            <a:pPr>
              <a:defRPr/>
            </a:pPr>
            <a:fld id="{7450B514-6E3B-4CB5-8B71-D7910935A798}" type="slidenum">
              <a:rPr lang="en-GB" smtClean="0"/>
              <a:pPr>
                <a:defRPr/>
              </a:pPr>
              <a:t>11</a:t>
            </a:fld>
            <a:endParaRPr lang="en-GB"/>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96897F-E982-D54E-BEEE-C4BC7CA48DA8}"/>
                  </a:ext>
                </a:extLst>
              </p:cNvPr>
              <p:cNvSpPr txBox="1"/>
              <p:nvPr/>
            </p:nvSpPr>
            <p:spPr>
              <a:xfrm>
                <a:off x="1647257" y="2008844"/>
                <a:ext cx="5849485" cy="1381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3200" b="0" i="0" smtClean="0">
                          <a:solidFill>
                            <a:schemeClr val="tx2">
                              <a:lumMod val="75000"/>
                            </a:schemeClr>
                          </a:solidFill>
                          <a:latin typeface="Cambria Math" panose="02040503050406030204" pitchFamily="18" charset="0"/>
                        </a:rPr>
                        <m:t>Σ</m:t>
                      </m:r>
                      <m:r>
                        <a:rPr lang="en-GB" sz="3200" b="0" i="1" smtClean="0">
                          <a:solidFill>
                            <a:schemeClr val="tx2">
                              <a:lumMod val="75000"/>
                            </a:schemeClr>
                          </a:solidFill>
                          <a:latin typeface="Cambria Math" panose="02040503050406030204" pitchFamily="18" charset="0"/>
                        </a:rPr>
                        <m:t>=</m:t>
                      </m:r>
                      <m:sSup>
                        <m:sSupPr>
                          <m:ctrlPr>
                            <a:rPr lang="en-GB" sz="3200" b="0" i="1" smtClean="0">
                              <a:solidFill>
                                <a:schemeClr val="tx2">
                                  <a:lumMod val="75000"/>
                                </a:schemeClr>
                              </a:solidFill>
                              <a:latin typeface="Cambria Math" panose="02040503050406030204" pitchFamily="18" charset="0"/>
                            </a:rPr>
                          </m:ctrlPr>
                        </m:sSupPr>
                        <m:e>
                          <m:d>
                            <m:dPr>
                              <m:begChr m:val="["/>
                              <m:endChr m:val="]"/>
                              <m:ctrlPr>
                                <a:rPr lang="en-GB" sz="3200" i="1">
                                  <a:solidFill>
                                    <a:schemeClr val="tx2">
                                      <a:lumMod val="75000"/>
                                    </a:schemeClr>
                                  </a:solidFill>
                                  <a:latin typeface="Cambria Math" panose="02040503050406030204" pitchFamily="18" charset="0"/>
                                </a:rPr>
                              </m:ctrlPr>
                            </m:dPr>
                            <m:e>
                              <m:r>
                                <a:rPr lang="en-GB" sz="3200" b="0" i="1" smtClean="0">
                                  <a:solidFill>
                                    <a:schemeClr val="tx2">
                                      <a:lumMod val="75000"/>
                                    </a:schemeClr>
                                  </a:solidFill>
                                  <a:latin typeface="Cambria Math" panose="02040503050406030204" pitchFamily="18" charset="0"/>
                                </a:rPr>
                                <m:t>2</m:t>
                              </m:r>
                              <m:r>
                                <a:rPr lang="en-GB" sz="3200" b="0" i="1" smtClean="0">
                                  <a:solidFill>
                                    <a:schemeClr val="tx2">
                                      <a:lumMod val="75000"/>
                                    </a:schemeClr>
                                  </a:solidFill>
                                  <a:latin typeface="Cambria Math" panose="02040503050406030204" pitchFamily="18" charset="0"/>
                                </a:rPr>
                                <m:t>𝜎</m:t>
                              </m:r>
                              <m:f>
                                <m:fPr>
                                  <m:ctrlPr>
                                    <a:rPr lang="en-GB" sz="3200" i="1">
                                      <a:solidFill>
                                        <a:schemeClr val="tx2">
                                          <a:lumMod val="75000"/>
                                        </a:schemeClr>
                                      </a:solidFill>
                                      <a:latin typeface="Cambria Math" panose="02040503050406030204" pitchFamily="18" charset="0"/>
                                    </a:rPr>
                                  </m:ctrlPr>
                                </m:fPr>
                                <m:num>
                                  <m:sSub>
                                    <m:sSubPr>
                                      <m:ctrlPr>
                                        <a:rPr lang="en-GB" sz="3200" i="1">
                                          <a:solidFill>
                                            <a:schemeClr val="tx2">
                                              <a:lumMod val="75000"/>
                                            </a:schemeClr>
                                          </a:solidFill>
                                          <a:latin typeface="Cambria Math" panose="02040503050406030204" pitchFamily="18" charset="0"/>
                                        </a:rPr>
                                      </m:ctrlPr>
                                    </m:sSubPr>
                                    <m:e>
                                      <m:d>
                                        <m:dPr>
                                          <m:ctrlPr>
                                            <a:rPr lang="en-GB" sz="3200" i="1">
                                              <a:solidFill>
                                                <a:schemeClr val="tx2">
                                                  <a:lumMod val="75000"/>
                                                </a:schemeClr>
                                              </a:solidFill>
                                              <a:latin typeface="Cambria Math" panose="02040503050406030204" pitchFamily="18" charset="0"/>
                                            </a:rPr>
                                          </m:ctrlPr>
                                        </m:dPr>
                                        <m:e>
                                          <m:sSub>
                                            <m:sSubPr>
                                              <m:ctrlPr>
                                                <a:rPr lang="en-GB" sz="3200" i="1">
                                                  <a:solidFill>
                                                    <a:schemeClr val="tx2">
                                                      <a:lumMod val="75000"/>
                                                    </a:schemeClr>
                                                  </a:solidFill>
                                                  <a:latin typeface="Cambria Math" panose="02040503050406030204" pitchFamily="18" charset="0"/>
                                                </a:rPr>
                                              </m:ctrlPr>
                                            </m:sSubPr>
                                            <m:e>
                                              <m:r>
                                                <a:rPr lang="en-GB" sz="3200" i="1">
                                                  <a:solidFill>
                                                    <a:schemeClr val="tx2">
                                                      <a:lumMod val="75000"/>
                                                    </a:schemeClr>
                                                  </a:solidFill>
                                                  <a:latin typeface="Cambria Math" panose="02040503050406030204" pitchFamily="18" charset="0"/>
                                                </a:rPr>
                                                <m:t>𝐴</m:t>
                                              </m:r>
                                            </m:e>
                                            <m:sub>
                                              <m:r>
                                                <a:rPr lang="en-GB" sz="3200" i="1">
                                                  <a:solidFill>
                                                    <a:schemeClr val="tx2">
                                                      <a:lumMod val="75000"/>
                                                    </a:schemeClr>
                                                  </a:solidFill>
                                                  <a:latin typeface="Cambria Math" panose="02040503050406030204" pitchFamily="18" charset="0"/>
                                                </a:rPr>
                                                <m:t>𝑥</m:t>
                                              </m:r>
                                            </m:sub>
                                          </m:sSub>
                                        </m:e>
                                      </m:d>
                                    </m:e>
                                    <m:sub>
                                      <m:r>
                                        <a:rPr lang="en-GB" sz="3200" i="1">
                                          <a:solidFill>
                                            <a:schemeClr val="tx2">
                                              <a:lumMod val="75000"/>
                                            </a:schemeClr>
                                          </a:solidFill>
                                          <a:latin typeface="Cambria Math" panose="02040503050406030204" pitchFamily="18" charset="0"/>
                                        </a:rPr>
                                        <m:t>𝑓𝑎𝑛</m:t>
                                      </m:r>
                                    </m:sub>
                                  </m:sSub>
                                </m:num>
                                <m:den>
                                  <m:sSub>
                                    <m:sSubPr>
                                      <m:ctrlPr>
                                        <a:rPr lang="en-GB" sz="3200" i="1">
                                          <a:solidFill>
                                            <a:schemeClr val="tx2">
                                              <a:lumMod val="75000"/>
                                            </a:schemeClr>
                                          </a:solidFill>
                                          <a:latin typeface="Cambria Math" panose="02040503050406030204" pitchFamily="18" charset="0"/>
                                        </a:rPr>
                                      </m:ctrlPr>
                                    </m:sSubPr>
                                    <m:e>
                                      <m:d>
                                        <m:dPr>
                                          <m:ctrlPr>
                                            <a:rPr lang="en-GB" sz="3200" i="1">
                                              <a:solidFill>
                                                <a:schemeClr val="tx2">
                                                  <a:lumMod val="75000"/>
                                                </a:schemeClr>
                                              </a:solidFill>
                                              <a:latin typeface="Cambria Math" panose="02040503050406030204" pitchFamily="18" charset="0"/>
                                            </a:rPr>
                                          </m:ctrlPr>
                                        </m:dPr>
                                        <m:e>
                                          <m:sSub>
                                            <m:sSubPr>
                                              <m:ctrlPr>
                                                <a:rPr lang="en-GB" sz="3200" i="1">
                                                  <a:solidFill>
                                                    <a:schemeClr val="tx2">
                                                      <a:lumMod val="75000"/>
                                                    </a:schemeClr>
                                                  </a:solidFill>
                                                  <a:latin typeface="Cambria Math" panose="02040503050406030204" pitchFamily="18" charset="0"/>
                                                </a:rPr>
                                              </m:ctrlPr>
                                            </m:sSubPr>
                                            <m:e>
                                              <m:r>
                                                <a:rPr lang="en-GB" sz="3200" i="1">
                                                  <a:solidFill>
                                                    <a:schemeClr val="tx2">
                                                      <a:lumMod val="75000"/>
                                                    </a:schemeClr>
                                                  </a:solidFill>
                                                  <a:latin typeface="Cambria Math" panose="02040503050406030204" pitchFamily="18" charset="0"/>
                                                </a:rPr>
                                                <m:t>𝐴</m:t>
                                              </m:r>
                                            </m:e>
                                            <m:sub>
                                              <m:r>
                                                <a:rPr lang="en-GB" sz="3200" i="1">
                                                  <a:solidFill>
                                                    <a:schemeClr val="tx2">
                                                      <a:lumMod val="75000"/>
                                                    </a:schemeClr>
                                                  </a:solidFill>
                                                  <a:latin typeface="Cambria Math" panose="02040503050406030204" pitchFamily="18" charset="0"/>
                                                </a:rPr>
                                                <m:t>𝑥</m:t>
                                              </m:r>
                                            </m:sub>
                                          </m:sSub>
                                        </m:e>
                                      </m:d>
                                    </m:e>
                                    <m:sub>
                                      <m:r>
                                        <a:rPr lang="en-GB" sz="3200" i="1">
                                          <a:solidFill>
                                            <a:schemeClr val="tx2">
                                              <a:lumMod val="75000"/>
                                            </a:schemeClr>
                                          </a:solidFill>
                                          <a:latin typeface="Cambria Math" panose="02040503050406030204" pitchFamily="18" charset="0"/>
                                        </a:rPr>
                                        <m:t>𝑝𝑟𝑜𝑝</m:t>
                                      </m:r>
                                      <m:r>
                                        <a:rPr lang="en-GB" sz="3200" i="1">
                                          <a:solidFill>
                                            <a:schemeClr val="tx2">
                                              <a:lumMod val="75000"/>
                                            </a:schemeClr>
                                          </a:solidFill>
                                          <a:latin typeface="Cambria Math" panose="02040503050406030204" pitchFamily="18" charset="0"/>
                                        </a:rPr>
                                        <m:t>.</m:t>
                                      </m:r>
                                    </m:sub>
                                  </m:sSub>
                                  <m:r>
                                    <a:rPr lang="en-GB" sz="3200" i="1">
                                      <a:solidFill>
                                        <a:schemeClr val="tx2">
                                          <a:lumMod val="75000"/>
                                        </a:schemeClr>
                                      </a:solidFill>
                                      <a:latin typeface="Cambria Math" panose="02040503050406030204" pitchFamily="18" charset="0"/>
                                    </a:rPr>
                                    <m:t> </m:t>
                                  </m:r>
                                </m:den>
                              </m:f>
                            </m:e>
                          </m:d>
                        </m:e>
                        <m:sup>
                          <m:f>
                            <m:fPr>
                              <m:ctrlPr>
                                <a:rPr lang="en-GB" sz="3200" b="0" i="1" smtClean="0">
                                  <a:solidFill>
                                    <a:schemeClr val="tx2">
                                      <a:lumMod val="75000"/>
                                    </a:schemeClr>
                                  </a:solidFill>
                                  <a:latin typeface="Cambria Math" panose="02040503050406030204" pitchFamily="18" charset="0"/>
                                </a:rPr>
                              </m:ctrlPr>
                            </m:fPr>
                            <m:num>
                              <m:r>
                                <a:rPr lang="en-GB" sz="3200" b="0" i="1" smtClean="0">
                                  <a:solidFill>
                                    <a:schemeClr val="tx2">
                                      <a:lumMod val="75000"/>
                                    </a:schemeClr>
                                  </a:solidFill>
                                  <a:latin typeface="Cambria Math" panose="02040503050406030204" pitchFamily="18" charset="0"/>
                                </a:rPr>
                                <m:t>1</m:t>
                              </m:r>
                            </m:num>
                            <m:den>
                              <m:r>
                                <a:rPr lang="en-GB" sz="3200" b="0" i="1" smtClean="0">
                                  <a:solidFill>
                                    <a:schemeClr val="tx2">
                                      <a:lumMod val="75000"/>
                                    </a:schemeClr>
                                  </a:solidFill>
                                  <a:latin typeface="Cambria Math" panose="02040503050406030204" pitchFamily="18" charset="0"/>
                                </a:rPr>
                                <m:t>3</m:t>
                              </m:r>
                            </m:den>
                          </m:f>
                        </m:sup>
                      </m:sSup>
                      <m:r>
                        <a:rPr lang="en-GB" sz="3200" b="0" i="1" smtClean="0">
                          <a:solidFill>
                            <a:schemeClr val="tx2">
                              <a:lumMod val="75000"/>
                            </a:schemeClr>
                          </a:solidFill>
                          <a:latin typeface="Cambria Math" panose="02040503050406030204" pitchFamily="18" charset="0"/>
                        </a:rPr>
                        <m:t>−</m:t>
                      </m:r>
                      <m:f>
                        <m:fPr>
                          <m:ctrlPr>
                            <a:rPr lang="en-GB" sz="3600" i="1" smtClean="0">
                              <a:solidFill>
                                <a:schemeClr val="tx1">
                                  <a:lumMod val="50000"/>
                                </a:schemeClr>
                              </a:solidFill>
                              <a:latin typeface="Cambria Math" panose="02040503050406030204" pitchFamily="18" charset="0"/>
                            </a:rPr>
                          </m:ctrlPr>
                        </m:fPr>
                        <m:num>
                          <m:r>
                            <a:rPr lang="en-GB" sz="3600" i="1" smtClean="0">
                              <a:solidFill>
                                <a:schemeClr val="tx1">
                                  <a:lumMod val="50000"/>
                                </a:schemeClr>
                              </a:solidFill>
                              <a:latin typeface="Cambria Math" panose="02040503050406030204" pitchFamily="18" charset="0"/>
                            </a:rPr>
                            <m:t>𝑊</m:t>
                          </m:r>
                          <m:r>
                            <a:rPr lang="en-GB" sz="3600" i="1">
                              <a:solidFill>
                                <a:schemeClr val="tx1">
                                  <a:lumMod val="50000"/>
                                </a:schemeClr>
                              </a:solidFill>
                              <a:latin typeface="Cambria Math" panose="02040503050406030204" pitchFamily="18" charset="0"/>
                            </a:rPr>
                            <m:t>+</m:t>
                          </m:r>
                          <m:r>
                            <m:rPr>
                              <m:sty m:val="p"/>
                            </m:rPr>
                            <a:rPr lang="en-GB" sz="3600">
                              <a:solidFill>
                                <a:schemeClr val="tx1">
                                  <a:lumMod val="50000"/>
                                </a:schemeClr>
                              </a:solidFill>
                              <a:latin typeface="Cambria Math" panose="02040503050406030204" pitchFamily="18" charset="0"/>
                            </a:rPr>
                            <m:t>Δ</m:t>
                          </m:r>
                          <m:r>
                            <a:rPr lang="en-GB" sz="3600" i="1">
                              <a:solidFill>
                                <a:schemeClr val="tx1">
                                  <a:lumMod val="50000"/>
                                </a:schemeClr>
                              </a:solidFill>
                              <a:latin typeface="Cambria Math" panose="02040503050406030204" pitchFamily="18" charset="0"/>
                            </a:rPr>
                            <m:t>𝑊</m:t>
                          </m:r>
                        </m:num>
                        <m:den>
                          <m:r>
                            <a:rPr lang="en-GB" sz="3600" i="1">
                              <a:solidFill>
                                <a:schemeClr val="tx1">
                                  <a:lumMod val="50000"/>
                                </a:schemeClr>
                              </a:solidFill>
                              <a:latin typeface="Cambria Math" panose="02040503050406030204" pitchFamily="18" charset="0"/>
                            </a:rPr>
                            <m:t>𝑊</m:t>
                          </m:r>
                        </m:den>
                      </m:f>
                    </m:oMath>
                  </m:oMathPara>
                </a14:m>
                <a:endParaRPr lang="en-GB" sz="3600" b="0" dirty="0">
                  <a:solidFill>
                    <a:schemeClr val="tx2">
                      <a:lumMod val="75000"/>
                    </a:schemeClr>
                  </a:solidFill>
                </a:endParaRPr>
              </a:p>
            </p:txBody>
          </p:sp>
        </mc:Choice>
        <mc:Fallback xmlns="">
          <p:sp>
            <p:nvSpPr>
              <p:cNvPr id="50" name="TextBox 49">
                <a:extLst>
                  <a:ext uri="{FF2B5EF4-FFF2-40B4-BE49-F238E27FC236}">
                    <a16:creationId xmlns:a16="http://schemas.microsoft.com/office/drawing/2014/main" id="{B496897F-E982-D54E-BEEE-C4BC7CA48DA8}"/>
                  </a:ext>
                </a:extLst>
              </p:cNvPr>
              <p:cNvSpPr txBox="1">
                <a:spLocks noRot="1" noChangeAspect="1" noMove="1" noResize="1" noEditPoints="1" noAdjustHandles="1" noChangeArrowheads="1" noChangeShapeType="1" noTextEdit="1"/>
              </p:cNvSpPr>
              <p:nvPr/>
            </p:nvSpPr>
            <p:spPr>
              <a:xfrm>
                <a:off x="1647257" y="2008844"/>
                <a:ext cx="5849485" cy="1381789"/>
              </a:xfrm>
              <a:prstGeom prst="rect">
                <a:avLst/>
              </a:prstGeom>
              <a:blipFill>
                <a:blip r:embed="rId3"/>
                <a:stretch>
                  <a:fillRect l="-1952"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EA5F963-279C-1F43-9783-05589C31B4C7}"/>
                  </a:ext>
                </a:extLst>
              </p:cNvPr>
              <p:cNvSpPr txBox="1"/>
              <p:nvPr/>
            </p:nvSpPr>
            <p:spPr>
              <a:xfrm>
                <a:off x="265016" y="5280963"/>
                <a:ext cx="3777922" cy="58477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GB" sz="3200" b="1" i="0" smtClean="0">
                          <a:latin typeface="Cambria Math" panose="02040503050406030204" pitchFamily="18" charset="0"/>
                        </a:rPr>
                        <m:t>𝚫</m:t>
                      </m:r>
                      <m:r>
                        <a:rPr lang="en-GB" sz="3200" b="1" i="0" smtClean="0">
                          <a:latin typeface="Cambria Math" panose="02040503050406030204" pitchFamily="18" charset="0"/>
                        </a:rPr>
                        <m:t>𝐖</m:t>
                      </m:r>
                      <m:r>
                        <a:rPr lang="en-GB" sz="3200" b="1" i="0" smtClean="0">
                          <a:latin typeface="Cambria Math" panose="02040503050406030204" pitchFamily="18" charset="0"/>
                        </a:rPr>
                        <m:t>=</m:t>
                      </m:r>
                      <m:r>
                        <a:rPr lang="en-GB" sz="3200" b="1" i="0" smtClean="0">
                          <a:latin typeface="Cambria Math" panose="02040503050406030204" pitchFamily="18" charset="0"/>
                        </a:rPr>
                        <m:t>𝐟</m:t>
                      </m:r>
                      <m:r>
                        <a:rPr lang="en-GB" sz="3200" b="1" i="0" smtClean="0">
                          <a:latin typeface="Cambria Math" panose="02040503050406030204" pitchFamily="18" charset="0"/>
                        </a:rPr>
                        <m:t>(</m:t>
                      </m:r>
                      <m:r>
                        <a:rPr lang="en-GB" sz="3200" b="1" i="1" smtClean="0">
                          <a:latin typeface="Cambria Math" panose="02040503050406030204" pitchFamily="18" charset="0"/>
                        </a:rPr>
                        <m:t>𝝈</m:t>
                      </m:r>
                      <m:r>
                        <a:rPr lang="en-GB" sz="3200" b="1" i="1" smtClean="0">
                          <a:latin typeface="Cambria Math" panose="02040503050406030204" pitchFamily="18" charset="0"/>
                        </a:rPr>
                        <m:t>,</m:t>
                      </m:r>
                      <m:sSub>
                        <m:sSubPr>
                          <m:ctrlPr>
                            <a:rPr lang="en-GB" sz="3200" b="1" i="1" smtClean="0">
                              <a:latin typeface="Cambria Math" panose="02040503050406030204" pitchFamily="18" charset="0"/>
                            </a:rPr>
                          </m:ctrlPr>
                        </m:sSubPr>
                        <m:e>
                          <m:r>
                            <a:rPr lang="en-GB" sz="3200" b="1" i="1" smtClean="0">
                              <a:latin typeface="Cambria Math" panose="02040503050406030204" pitchFamily="18" charset="0"/>
                            </a:rPr>
                            <m:t>𝑨</m:t>
                          </m:r>
                        </m:e>
                        <m:sub>
                          <m:r>
                            <a:rPr lang="en-GB" sz="3200" b="1" i="1" smtClean="0">
                              <a:latin typeface="Cambria Math" panose="02040503050406030204" pitchFamily="18" charset="0"/>
                            </a:rPr>
                            <m:t>𝒙</m:t>
                          </m:r>
                        </m:sub>
                      </m:sSub>
                      <m:r>
                        <a:rPr lang="en-GB" sz="3200" b="1" i="1" smtClean="0">
                          <a:latin typeface="Cambria Math" panose="02040503050406030204" pitchFamily="18" charset="0"/>
                        </a:rPr>
                        <m:t>)</m:t>
                      </m:r>
                    </m:oMath>
                  </m:oMathPara>
                </a14:m>
                <a:endParaRPr lang="en-US" sz="3200" b="1" dirty="0"/>
              </a:p>
            </p:txBody>
          </p:sp>
        </mc:Choice>
        <mc:Fallback>
          <p:sp>
            <p:nvSpPr>
              <p:cNvPr id="9" name="TextBox 8">
                <a:extLst>
                  <a:ext uri="{FF2B5EF4-FFF2-40B4-BE49-F238E27FC236}">
                    <a16:creationId xmlns:a16="http://schemas.microsoft.com/office/drawing/2014/main" id="{1EA5F963-279C-1F43-9783-05589C31B4C7}"/>
                  </a:ext>
                </a:extLst>
              </p:cNvPr>
              <p:cNvSpPr txBox="1">
                <a:spLocks noRot="1" noChangeAspect="1" noMove="1" noResize="1" noEditPoints="1" noAdjustHandles="1" noChangeArrowheads="1" noChangeShapeType="1" noTextEdit="1"/>
              </p:cNvSpPr>
              <p:nvPr/>
            </p:nvSpPr>
            <p:spPr>
              <a:xfrm>
                <a:off x="265016" y="5280963"/>
                <a:ext cx="3777922" cy="584775"/>
              </a:xfrm>
              <a:prstGeom prst="rect">
                <a:avLst/>
              </a:prstGeom>
              <a:blipFill>
                <a:blip r:embed="rId4"/>
                <a:stretch>
                  <a:fillRect b="-21277"/>
                </a:stretch>
              </a:blipFill>
            </p:spPr>
            <p:txBody>
              <a:bodyPr/>
              <a:lstStyle/>
              <a:p>
                <a:r>
                  <a:rPr lang="en-US">
                    <a:noFill/>
                  </a:rPr>
                  <a:t> </a:t>
                </a:r>
              </a:p>
            </p:txBody>
          </p:sp>
        </mc:Fallback>
      </mc:AlternateContent>
      <p:pic>
        <p:nvPicPr>
          <p:cNvPr id="10" name="Picture 9" descr="A close up of text on a white background&#10;&#10;Description automatically generated">
            <a:extLst>
              <a:ext uri="{FF2B5EF4-FFF2-40B4-BE49-F238E27FC236}">
                <a16:creationId xmlns:a16="http://schemas.microsoft.com/office/drawing/2014/main" id="{893013D6-EF32-6741-859C-9F618F990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8088" y="4667607"/>
            <a:ext cx="4357363" cy="1811488"/>
          </a:xfrm>
          <a:prstGeom prst="rect">
            <a:avLst/>
          </a:prstGeom>
        </p:spPr>
      </p:pic>
      <p:cxnSp>
        <p:nvCxnSpPr>
          <p:cNvPr id="11" name="Straight Connector 10">
            <a:extLst>
              <a:ext uri="{FF2B5EF4-FFF2-40B4-BE49-F238E27FC236}">
                <a16:creationId xmlns:a16="http://schemas.microsoft.com/office/drawing/2014/main" id="{8B30478A-7BE4-2646-8140-9E0F418C5D8C}"/>
              </a:ext>
            </a:extLst>
          </p:cNvPr>
          <p:cNvCxnSpPr/>
          <p:nvPr/>
        </p:nvCxnSpPr>
        <p:spPr bwMode="auto">
          <a:xfrm flipH="1">
            <a:off x="1068549" y="3905389"/>
            <a:ext cx="7006902" cy="0"/>
          </a:xfrm>
          <a:prstGeom prst="line">
            <a:avLst/>
          </a:prstGeom>
          <a:noFill/>
          <a:ln w="38100"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2">
            <a:extLst>
              <a:ext uri="{FF2B5EF4-FFF2-40B4-BE49-F238E27FC236}">
                <a16:creationId xmlns:a16="http://schemas.microsoft.com/office/drawing/2014/main" id="{E2175CDA-105D-AB4F-B4C9-6AE1BE6DF588}"/>
              </a:ext>
            </a:extLst>
          </p:cNvPr>
          <p:cNvSpPr txBox="1"/>
          <p:nvPr/>
        </p:nvSpPr>
        <p:spPr>
          <a:xfrm>
            <a:off x="2531685" y="4079255"/>
            <a:ext cx="4020670" cy="738664"/>
          </a:xfrm>
          <a:prstGeom prst="rect">
            <a:avLst/>
          </a:prstGeom>
          <a:noFill/>
        </p:spPr>
        <p:txBody>
          <a:bodyPr wrap="square" rtlCol="0">
            <a:spAutoFit/>
          </a:bodyPr>
          <a:lstStyle/>
          <a:p>
            <a:r>
              <a:rPr lang="en-US" sz="2400" b="1" dirty="0"/>
              <a:t>Ducted Fan Mass Model</a:t>
            </a:r>
          </a:p>
          <a:p>
            <a:endParaRPr lang="en-US" dirty="0"/>
          </a:p>
        </p:txBody>
      </p:sp>
    </p:spTree>
    <p:extLst>
      <p:ext uri="{BB962C8B-B14F-4D97-AF65-F5344CB8AC3E}">
        <p14:creationId xmlns:p14="http://schemas.microsoft.com/office/powerpoint/2010/main" val="181669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3AC0-3A5E-3E42-BC8C-73D7A34C171C}"/>
              </a:ext>
            </a:extLst>
          </p:cNvPr>
          <p:cNvSpPr>
            <a:spLocks noGrp="1"/>
          </p:cNvSpPr>
          <p:nvPr>
            <p:ph type="title"/>
          </p:nvPr>
        </p:nvSpPr>
        <p:spPr/>
        <p:txBody>
          <a:bodyPr/>
          <a:lstStyle/>
          <a:p>
            <a:r>
              <a:rPr lang="en-US" dirty="0"/>
              <a:t>Design Context</a:t>
            </a:r>
          </a:p>
        </p:txBody>
      </p:sp>
      <p:sp>
        <p:nvSpPr>
          <p:cNvPr id="4" name="Slide Number Placeholder 3">
            <a:extLst>
              <a:ext uri="{FF2B5EF4-FFF2-40B4-BE49-F238E27FC236}">
                <a16:creationId xmlns:a16="http://schemas.microsoft.com/office/drawing/2014/main" id="{E61C9D38-2F20-BD4E-86EE-F87EB5A3E32F}"/>
              </a:ext>
            </a:extLst>
          </p:cNvPr>
          <p:cNvSpPr>
            <a:spLocks noGrp="1"/>
          </p:cNvSpPr>
          <p:nvPr>
            <p:ph type="sldNum" sz="quarter" idx="10"/>
          </p:nvPr>
        </p:nvSpPr>
        <p:spPr>
          <a:xfrm>
            <a:off x="7782152" y="6459537"/>
            <a:ext cx="900112" cy="179388"/>
          </a:xfrm>
        </p:spPr>
        <p:txBody>
          <a:bodyPr/>
          <a:lstStyle/>
          <a:p>
            <a:pPr>
              <a:defRPr/>
            </a:pPr>
            <a:fld id="{7450B514-6E3B-4CB5-8B71-D7910935A798}" type="slidenum">
              <a:rPr lang="en-GB" smtClean="0"/>
              <a:pPr>
                <a:defRPr/>
              </a:pPr>
              <a:t>12</a:t>
            </a:fld>
            <a:endParaRPr lang="en-GB" dirty="0"/>
          </a:p>
        </p:txBody>
      </p:sp>
      <p:pic>
        <p:nvPicPr>
          <p:cNvPr id="6" name="Picture 5" descr="A bowl of food and a cup of coffee&#10;&#10;Description automatically generated">
            <a:extLst>
              <a:ext uri="{FF2B5EF4-FFF2-40B4-BE49-F238E27FC236}">
                <a16:creationId xmlns:a16="http://schemas.microsoft.com/office/drawing/2014/main" id="{E479E321-877D-CF4C-9C8E-A9738B984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94" y="1289999"/>
            <a:ext cx="7960200" cy="5628035"/>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97D7728-EFC1-3841-B096-19B759EF2EA0}"/>
                  </a:ext>
                </a:extLst>
              </p:cNvPr>
              <p:cNvSpPr txBox="1"/>
              <p:nvPr/>
            </p:nvSpPr>
            <p:spPr>
              <a:xfrm>
                <a:off x="384175" y="4979571"/>
                <a:ext cx="3368018" cy="1569660"/>
              </a:xfrm>
              <a:prstGeom prst="rect">
                <a:avLst/>
              </a:prstGeom>
              <a:noFill/>
            </p:spPr>
            <p:txBody>
              <a:bodyPr wrap="square" rtlCol="0">
                <a:spAutoFit/>
              </a:bodyPr>
              <a:lstStyle/>
              <a:p>
                <a:pPr algn="l"/>
                <a:r>
                  <a:rPr lang="en-US" sz="2400" b="1" dirty="0"/>
                  <a:t>Flying Test Bed (FTB)</a:t>
                </a:r>
              </a:p>
              <a:p>
                <a:pPr algn="l"/>
                <a:endParaRPr lang="en-US" sz="2400" b="1" dirty="0"/>
              </a:p>
              <a:p>
                <a:pPr algn="l"/>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m:t>
                      </m:r>
                      <m:r>
                        <a:rPr lang="en-GB" sz="2400" b="0" i="1" smtClean="0">
                          <a:latin typeface="Cambria Math" panose="02040503050406030204" pitchFamily="18" charset="0"/>
                        </a:rPr>
                        <m:t>𝑊</m:t>
                      </m:r>
                      <m:r>
                        <a:rPr lang="en-GB" sz="2400" b="0" i="1" smtClean="0">
                          <a:latin typeface="Cambria Math" panose="02040503050406030204" pitchFamily="18" charset="0"/>
                        </a:rPr>
                        <m:t> ≡ 1</m:t>
                      </m:r>
                      <m:r>
                        <a:rPr lang="en-GB" sz="2400" b="0" i="1" smtClean="0">
                          <a:latin typeface="Cambria Math" panose="02040503050406030204" pitchFamily="18" charset="0"/>
                        </a:rPr>
                        <m:t>𝑘𝑔</m:t>
                      </m:r>
                    </m:oMath>
                  </m:oMathPara>
                </a14:m>
                <a:endParaRPr lang="en-US" sz="2400" dirty="0"/>
              </a:p>
              <a:p>
                <a:pPr algn="l"/>
                <a14:m>
                  <m:oMathPara xmlns:m="http://schemas.openxmlformats.org/officeDocument/2006/math">
                    <m:oMathParaPr>
                      <m:jc m:val="centerGroup"/>
                    </m:oMathParaPr>
                    <m:oMath xmlns:m="http://schemas.openxmlformats.org/officeDocument/2006/math">
                      <m:r>
                        <m:rPr>
                          <m:sty m:val="p"/>
                        </m:rPr>
                        <a:rPr lang="en-GB" sz="2400" b="0" i="0" smtClean="0">
                          <a:latin typeface="Cambria Math" panose="02040503050406030204" pitchFamily="18" charset="0"/>
                        </a:rPr>
                        <m:t>Propulsors</m:t>
                      </m:r>
                      <m:r>
                        <a:rPr lang="en-GB" sz="2400" b="0" i="0" smtClean="0">
                          <a:latin typeface="Cambria Math" panose="02040503050406030204" pitchFamily="18" charset="0"/>
                        </a:rPr>
                        <m:t> </m:t>
                      </m:r>
                      <m:r>
                        <a:rPr lang="en-GB" sz="2400" b="0" i="1" smtClean="0">
                          <a:latin typeface="Cambria Math" panose="02040503050406030204" pitchFamily="18" charset="0"/>
                        </a:rPr>
                        <m:t>=4</m:t>
                      </m:r>
                    </m:oMath>
                  </m:oMathPara>
                </a14:m>
                <a:endParaRPr lang="en-US" sz="2400" dirty="0"/>
              </a:p>
            </p:txBody>
          </p:sp>
        </mc:Choice>
        <mc:Fallback>
          <p:sp>
            <p:nvSpPr>
              <p:cNvPr id="7" name="TextBox 6">
                <a:extLst>
                  <a:ext uri="{FF2B5EF4-FFF2-40B4-BE49-F238E27FC236}">
                    <a16:creationId xmlns:a16="http://schemas.microsoft.com/office/drawing/2014/main" id="{697D7728-EFC1-3841-B096-19B759EF2EA0}"/>
                  </a:ext>
                </a:extLst>
              </p:cNvPr>
              <p:cNvSpPr txBox="1">
                <a:spLocks noRot="1" noChangeAspect="1" noMove="1" noResize="1" noEditPoints="1" noAdjustHandles="1" noChangeArrowheads="1" noChangeShapeType="1" noTextEdit="1"/>
              </p:cNvSpPr>
              <p:nvPr/>
            </p:nvSpPr>
            <p:spPr>
              <a:xfrm>
                <a:off x="384175" y="4979571"/>
                <a:ext cx="3368018" cy="1569660"/>
              </a:xfrm>
              <a:prstGeom prst="rect">
                <a:avLst/>
              </a:prstGeom>
              <a:blipFill>
                <a:blip r:embed="rId4"/>
                <a:stretch>
                  <a:fillRect l="-2632" t="-2400" r="-1128" b="-56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67C1FD2-5CD2-2746-9D32-CF641674EA78}"/>
                  </a:ext>
                </a:extLst>
              </p:cNvPr>
              <p:cNvSpPr txBox="1"/>
              <p:nvPr/>
            </p:nvSpPr>
            <p:spPr>
              <a:xfrm>
                <a:off x="-357187" y="1700619"/>
                <a:ext cx="3368018" cy="1200329"/>
              </a:xfrm>
              <a:prstGeom prst="rect">
                <a:avLst/>
              </a:prstGeom>
              <a:noFill/>
            </p:spPr>
            <p:txBody>
              <a:bodyPr wrap="square" rtlCol="0">
                <a:spAutoFit/>
              </a:bodyPr>
              <a:lstStyle/>
              <a:p>
                <a:r>
                  <a:rPr lang="en-US" sz="2400" b="1" dirty="0"/>
                  <a:t>Ducted Fan</a:t>
                </a:r>
              </a:p>
              <a:p>
                <a:pPr algn="l"/>
                <a:endParaRPr lang="en-US" sz="2400" b="1" dirty="0"/>
              </a:p>
              <a:p>
                <a:pPr algn="l"/>
                <a14:m>
                  <m:oMathPara xmlns:m="http://schemas.openxmlformats.org/officeDocument/2006/math">
                    <m:oMathParaPr>
                      <m:jc m:val="centerGroup"/>
                    </m:oMathParaPr>
                    <m:oMath xmlns:m="http://schemas.openxmlformats.org/officeDocument/2006/math">
                      <m:r>
                        <m:rPr>
                          <m:sty m:val="p"/>
                        </m:rPr>
                        <a:rPr lang="en-GB" sz="2400" b="0" i="0" smtClean="0">
                          <a:latin typeface="Cambria Math" panose="02040503050406030204" pitchFamily="18" charset="0"/>
                        </a:rPr>
                        <m:t>Δ</m:t>
                      </m:r>
                      <m:r>
                        <a:rPr lang="en-GB" sz="2400" b="0" i="1" smtClean="0">
                          <a:latin typeface="Cambria Math" panose="02040503050406030204" pitchFamily="18" charset="0"/>
                        </a:rPr>
                        <m:t>𝑊</m:t>
                      </m:r>
                    </m:oMath>
                  </m:oMathPara>
                </a14:m>
                <a:endParaRPr lang="en-US" sz="2400" dirty="0"/>
              </a:p>
            </p:txBody>
          </p:sp>
        </mc:Choice>
        <mc:Fallback>
          <p:sp>
            <p:nvSpPr>
              <p:cNvPr id="13" name="TextBox 12">
                <a:extLst>
                  <a:ext uri="{FF2B5EF4-FFF2-40B4-BE49-F238E27FC236}">
                    <a16:creationId xmlns:a16="http://schemas.microsoft.com/office/drawing/2014/main" id="{367C1FD2-5CD2-2746-9D32-CF641674EA78}"/>
                  </a:ext>
                </a:extLst>
              </p:cNvPr>
              <p:cNvSpPr txBox="1">
                <a:spLocks noRot="1" noChangeAspect="1" noMove="1" noResize="1" noEditPoints="1" noAdjustHandles="1" noChangeArrowheads="1" noChangeShapeType="1" noTextEdit="1"/>
              </p:cNvSpPr>
              <p:nvPr/>
            </p:nvSpPr>
            <p:spPr>
              <a:xfrm>
                <a:off x="-357187" y="1700619"/>
                <a:ext cx="3368018" cy="1200329"/>
              </a:xfrm>
              <a:prstGeom prst="rect">
                <a:avLst/>
              </a:prstGeom>
              <a:blipFill>
                <a:blip r:embed="rId5"/>
                <a:stretch>
                  <a:fillRect t="-31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43E5B2D-C5AE-2140-B4AF-D91D57BEABAD}"/>
              </a:ext>
            </a:extLst>
          </p:cNvPr>
          <p:cNvCxnSpPr/>
          <p:nvPr/>
        </p:nvCxnSpPr>
        <p:spPr bwMode="auto">
          <a:xfrm>
            <a:off x="2196771" y="2543175"/>
            <a:ext cx="546429" cy="412724"/>
          </a:xfrm>
          <a:prstGeom prst="straightConnector1">
            <a:avLst/>
          </a:prstGeom>
          <a:noFill/>
          <a:ln w="38100" cap="flat" cmpd="sng" algn="ctr">
            <a:solidFill>
              <a:srgbClr val="80808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A3FD2EA6-1BB7-D74B-B1E7-5591F6AA20CC}"/>
              </a:ext>
            </a:extLst>
          </p:cNvPr>
          <p:cNvCxnSpPr/>
          <p:nvPr/>
        </p:nvCxnSpPr>
        <p:spPr bwMode="auto">
          <a:xfrm flipV="1">
            <a:off x="3614738" y="3706422"/>
            <a:ext cx="1643062" cy="1328100"/>
          </a:xfrm>
          <a:prstGeom prst="straightConnector1">
            <a:avLst/>
          </a:prstGeom>
          <a:noFill/>
          <a:ln w="38100" cap="flat" cmpd="sng" algn="ctr">
            <a:solidFill>
              <a:srgbClr val="80808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64952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C500-D92A-1946-97E3-43DEE5458C67}"/>
              </a:ext>
            </a:extLst>
          </p:cNvPr>
          <p:cNvSpPr>
            <a:spLocks noGrp="1"/>
          </p:cNvSpPr>
          <p:nvPr>
            <p:ph type="title"/>
          </p:nvPr>
        </p:nvSpPr>
        <p:spPr/>
        <p:txBody>
          <a:bodyPr/>
          <a:lstStyle/>
          <a:p>
            <a:r>
              <a:rPr lang="en-US" dirty="0"/>
              <a:t>Design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852AE2-7A80-F543-A993-5133439D90E8}"/>
                  </a:ext>
                </a:extLst>
              </p:cNvPr>
              <p:cNvSpPr>
                <a:spLocks noGrp="1"/>
              </p:cNvSpPr>
              <p:nvPr>
                <p:ph idx="1"/>
              </p:nvPr>
            </p:nvSpPr>
            <p:spPr>
              <a:xfrm>
                <a:off x="384175" y="1738261"/>
                <a:ext cx="4187823" cy="4619077"/>
              </a:xfrm>
            </p:spPr>
            <p:txBody>
              <a:bodyPr/>
              <a:lstStyle/>
              <a:p>
                <a:pPr marL="457200" indent="-457200">
                  <a:buFont typeface="+mj-lt"/>
                  <a:buAutoNum type="arabicPeriod"/>
                </a:pPr>
                <a:r>
                  <a:rPr lang="en-US" sz="2400" b="1" dirty="0"/>
                  <a:t>Blade operating point</a:t>
                </a:r>
                <a:endParaRPr lang="en-GB" sz="2400" b="1" i="1" dirty="0">
                  <a:latin typeface="Cambria Math" panose="02040503050406030204" pitchFamily="18" charset="0"/>
                </a:endParaRPr>
              </a:p>
              <a:p>
                <a:pPr marL="268281" lvl="1" indent="0">
                  <a:buNone/>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𝝓</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𝟖</m:t>
                      </m:r>
                      <m:r>
                        <a:rPr lang="en-GB" b="1" i="1" smtClean="0">
                          <a:latin typeface="Cambria Math" panose="02040503050406030204" pitchFamily="18" charset="0"/>
                        </a:rPr>
                        <m:t>, </m:t>
                      </m:r>
                      <m:r>
                        <a:rPr lang="en-GB" b="1" i="1" smtClean="0">
                          <a:latin typeface="Cambria Math" panose="02040503050406030204" pitchFamily="18" charset="0"/>
                        </a:rPr>
                        <m:t>𝝍</m:t>
                      </m:r>
                      <m:r>
                        <a:rPr lang="en-GB" b="1" i="1" smtClean="0">
                          <a:latin typeface="Cambria Math" panose="02040503050406030204" pitchFamily="18" charset="0"/>
                        </a:rPr>
                        <m:t>=</m:t>
                      </m:r>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𝟐𝟓</m:t>
                      </m:r>
                    </m:oMath>
                  </m:oMathPara>
                </a14:m>
                <a:endParaRPr lang="en-GB" b="1" i="1" dirty="0">
                  <a:latin typeface="Cambria Math" panose="02040503050406030204" pitchFamily="18" charset="0"/>
                </a:endParaRPr>
              </a:p>
              <a:p>
                <a:pPr marL="268281" lvl="1" indent="0">
                  <a:buNone/>
                </a:pPr>
                <a14:m>
                  <m:oMathPara xmlns:m="http://schemas.openxmlformats.org/officeDocument/2006/math">
                    <m:oMathParaPr>
                      <m:jc m:val="centerGroup"/>
                    </m:oMathParaPr>
                    <m:oMath xmlns:m="http://schemas.openxmlformats.org/officeDocument/2006/math">
                      <m:sSup>
                        <m:sSupPr>
                          <m:ctrlPr>
                            <a:rPr lang="en-GB" b="1" i="1" smtClean="0">
                              <a:latin typeface="Cambria Math" panose="02040503050406030204" pitchFamily="18" charset="0"/>
                            </a:rPr>
                          </m:ctrlPr>
                        </m:sSupPr>
                        <m:e>
                          <m:r>
                            <a:rPr lang="en-GB" b="1" i="1" smtClean="0">
                              <a:latin typeface="Cambria Math" panose="02040503050406030204" pitchFamily="18" charset="0"/>
                            </a:rPr>
                            <m:t>𝝈</m:t>
                          </m:r>
                        </m:e>
                        <m:sup>
                          <m:r>
                            <a:rPr lang="en-GB" b="1" i="1" smtClean="0">
                              <a:latin typeface="Cambria Math" panose="02040503050406030204" pitchFamily="18" charset="0"/>
                            </a:rPr>
                            <m:t>𝟐</m:t>
                          </m:r>
                        </m:sup>
                      </m:sSup>
                      <m:r>
                        <a:rPr lang="en-GB" b="1" i="1" smtClean="0">
                          <a:latin typeface="Cambria Math" panose="02040503050406030204" pitchFamily="18" charset="0"/>
                        </a:rPr>
                        <m:t>=</m:t>
                      </m:r>
                      <m:sSup>
                        <m:sSupPr>
                          <m:ctrlPr>
                            <a:rPr lang="en-GB" b="1" i="1" smtClean="0">
                              <a:latin typeface="Cambria Math" panose="02040503050406030204" pitchFamily="18" charset="0"/>
                            </a:rPr>
                          </m:ctrlPr>
                        </m:sSupPr>
                        <m:e>
                          <m:r>
                            <a:rPr lang="en-GB" b="1" i="1" smtClean="0">
                              <a:latin typeface="Cambria Math" panose="02040503050406030204" pitchFamily="18" charset="0"/>
                            </a:rPr>
                            <m:t>𝝓</m:t>
                          </m:r>
                        </m:e>
                        <m:sup>
                          <m:r>
                            <a:rPr lang="en-GB" b="1" i="1" smtClean="0">
                              <a:latin typeface="Cambria Math" panose="02040503050406030204" pitchFamily="18" charset="0"/>
                            </a:rPr>
                            <m:t>𝟐</m:t>
                          </m:r>
                        </m:sup>
                      </m:sSup>
                      <m:r>
                        <m:rPr>
                          <m:lit/>
                        </m:rPr>
                        <a:rPr lang="en-GB" b="1" i="1" smtClean="0">
                          <a:latin typeface="Cambria Math" panose="02040503050406030204" pitchFamily="18" charset="0"/>
                        </a:rPr>
                        <m:t>/</m:t>
                      </m:r>
                      <m:r>
                        <a:rPr lang="en-GB" b="1" i="1" smtClean="0">
                          <a:latin typeface="Cambria Math" panose="02040503050406030204" pitchFamily="18" charset="0"/>
                        </a:rPr>
                        <m:t> </m:t>
                      </m:r>
                      <m:r>
                        <a:rPr lang="en-GB" b="1" i="1" smtClean="0">
                          <a:latin typeface="Cambria Math" panose="02040503050406030204" pitchFamily="18" charset="0"/>
                        </a:rPr>
                        <m:t>𝟐</m:t>
                      </m:r>
                      <m:r>
                        <a:rPr lang="en-GB" b="1" i="1" smtClean="0">
                          <a:latin typeface="Cambria Math" panose="02040503050406030204" pitchFamily="18" charset="0"/>
                        </a:rPr>
                        <m:t>𝝍</m:t>
                      </m:r>
                      <m:r>
                        <a:rPr lang="en-GB" b="1" i="1" smtClean="0">
                          <a:latin typeface="Cambria Math" panose="02040503050406030204" pitchFamily="18" charset="0"/>
                        </a:rPr>
                        <m:t> ∴</m:t>
                      </m:r>
                      <m:r>
                        <a:rPr lang="en-GB" b="1" i="1" smtClean="0">
                          <a:latin typeface="Cambria Math" panose="02040503050406030204" pitchFamily="18" charset="0"/>
                        </a:rPr>
                        <m:t>𝝈</m:t>
                      </m:r>
                      <m:r>
                        <a:rPr lang="en-GB" b="1" i="1" smtClean="0">
                          <a:latin typeface="Cambria Math" panose="02040503050406030204" pitchFamily="18" charset="0"/>
                        </a:rPr>
                        <m:t>=</m:t>
                      </m:r>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𝟏𝟑𝟏𝟒</m:t>
                      </m:r>
                    </m:oMath>
                  </m:oMathPara>
                </a14:m>
                <a:endParaRPr lang="en-GB" b="1" dirty="0"/>
              </a:p>
              <a:p>
                <a:pPr marL="457200" indent="-457200">
                  <a:buFont typeface="+mj-lt"/>
                  <a:buAutoNum type="arabicPeriod"/>
                </a:pPr>
                <a:r>
                  <a:rPr lang="en-GB" sz="2400" b="1" dirty="0">
                    <a:solidFill>
                      <a:schemeClr val="tx2">
                        <a:lumMod val="75000"/>
                      </a:schemeClr>
                    </a:solidFill>
                  </a:rPr>
                  <a:t>Superiority parameter</a:t>
                </a:r>
              </a:p>
              <a:p>
                <a:pPr marL="268281" lvl="1" indent="0">
                  <a:buNone/>
                </a:pPr>
                <a:r>
                  <a:rPr lang="en-GB" b="1" dirty="0">
                    <a:solidFill>
                      <a:schemeClr val="tx2">
                        <a:lumMod val="75000"/>
                      </a:schemeClr>
                    </a:solidFill>
                  </a:rPr>
                  <a:t> 	       Maximise </a:t>
                </a:r>
                <a14:m>
                  <m:oMath xmlns:m="http://schemas.openxmlformats.org/officeDocument/2006/math">
                    <m:r>
                      <a:rPr lang="en-GB" b="1">
                        <a:solidFill>
                          <a:schemeClr val="tx2">
                            <a:lumMod val="75000"/>
                          </a:schemeClr>
                        </a:solidFill>
                        <a:latin typeface="Cambria Math" panose="02040503050406030204" pitchFamily="18" charset="0"/>
                      </a:rPr>
                      <m:t>𝚺</m:t>
                    </m:r>
                  </m:oMath>
                </a14:m>
                <a:endParaRPr lang="en-GB" b="1" dirty="0">
                  <a:solidFill>
                    <a:schemeClr val="tx2">
                      <a:lumMod val="75000"/>
                    </a:schemeClr>
                  </a:solidFill>
                  <a:latin typeface="Cambria Math" panose="02040503050406030204" pitchFamily="18" charset="0"/>
                </a:endParaRPr>
              </a:p>
              <a:p>
                <a:pPr marL="268281" lvl="1" indent="0">
                  <a:buNone/>
                </a:pPr>
                <a14:m>
                  <m:oMathPara xmlns:m="http://schemas.openxmlformats.org/officeDocument/2006/math">
                    <m:oMathParaPr>
                      <m:jc m:val="centerGroup"/>
                    </m:oMathParaPr>
                    <m:oMath xmlns:m="http://schemas.openxmlformats.org/officeDocument/2006/math">
                      <m:r>
                        <a:rPr lang="en-GB" b="1" i="1">
                          <a:solidFill>
                            <a:schemeClr val="tx2">
                              <a:lumMod val="75000"/>
                            </a:schemeClr>
                          </a:solidFill>
                          <a:latin typeface="Cambria Math" panose="02040503050406030204" pitchFamily="18" charset="0"/>
                        </a:rPr>
                        <m:t>∴</m:t>
                      </m:r>
                      <m:sSub>
                        <m:sSubPr>
                          <m:ctrlPr>
                            <a:rPr lang="en-GB" b="1" i="1">
                              <a:solidFill>
                                <a:schemeClr val="tx2">
                                  <a:lumMod val="75000"/>
                                </a:schemeClr>
                              </a:solidFill>
                              <a:latin typeface="Cambria Math" panose="02040503050406030204" pitchFamily="18" charset="0"/>
                            </a:rPr>
                          </m:ctrlPr>
                        </m:sSubPr>
                        <m:e>
                          <m:r>
                            <a:rPr lang="en-GB" b="1" i="1">
                              <a:solidFill>
                                <a:schemeClr val="tx2">
                                  <a:lumMod val="75000"/>
                                </a:schemeClr>
                              </a:solidFill>
                              <a:latin typeface="Cambria Math" panose="02040503050406030204" pitchFamily="18" charset="0"/>
                            </a:rPr>
                            <m:t>𝒓</m:t>
                          </m:r>
                        </m:e>
                        <m:sub>
                          <m:r>
                            <a:rPr lang="en-GB" b="1" i="1">
                              <a:solidFill>
                                <a:schemeClr val="tx2">
                                  <a:lumMod val="75000"/>
                                </a:schemeClr>
                              </a:solidFill>
                              <a:latin typeface="Cambria Math" panose="02040503050406030204" pitchFamily="18" charset="0"/>
                            </a:rPr>
                            <m:t>𝒄</m:t>
                          </m:r>
                        </m:sub>
                      </m:sSub>
                      <m:r>
                        <a:rPr lang="en-GB" b="1" i="1">
                          <a:solidFill>
                            <a:schemeClr val="tx2">
                              <a:lumMod val="75000"/>
                            </a:schemeClr>
                          </a:solidFill>
                          <a:latin typeface="Cambria Math" panose="02040503050406030204" pitchFamily="18" charset="0"/>
                        </a:rPr>
                        <m:t>=</m:t>
                      </m:r>
                      <m:r>
                        <a:rPr lang="en-GB" b="1" i="1">
                          <a:solidFill>
                            <a:schemeClr val="tx2">
                              <a:lumMod val="75000"/>
                            </a:schemeClr>
                          </a:solidFill>
                          <a:latin typeface="Cambria Math" panose="02040503050406030204" pitchFamily="18" charset="0"/>
                        </a:rPr>
                        <m:t>𝟔𝟎</m:t>
                      </m:r>
                      <m:r>
                        <a:rPr lang="en-GB" b="1" i="1">
                          <a:solidFill>
                            <a:schemeClr val="tx2">
                              <a:lumMod val="75000"/>
                            </a:schemeClr>
                          </a:solidFill>
                          <a:latin typeface="Cambria Math" panose="02040503050406030204" pitchFamily="18" charset="0"/>
                        </a:rPr>
                        <m:t> </m:t>
                      </m:r>
                      <m:r>
                        <a:rPr lang="en-GB" b="1" i="1">
                          <a:solidFill>
                            <a:schemeClr val="tx2">
                              <a:lumMod val="75000"/>
                            </a:schemeClr>
                          </a:solidFill>
                          <a:latin typeface="Cambria Math" panose="02040503050406030204" pitchFamily="18" charset="0"/>
                        </a:rPr>
                        <m:t>𝒎𝒎</m:t>
                      </m:r>
                    </m:oMath>
                  </m:oMathPara>
                </a14:m>
                <a:endParaRPr lang="en-GB" b="1" dirty="0">
                  <a:solidFill>
                    <a:schemeClr val="tx2">
                      <a:lumMod val="75000"/>
                    </a:schemeClr>
                  </a:solidFill>
                </a:endParaRPr>
              </a:p>
              <a:p>
                <a:pPr marL="268281" lvl="1" indent="0">
                  <a:buNone/>
                </a:pPr>
                <a14:m>
                  <m:oMathPara xmlns:m="http://schemas.openxmlformats.org/officeDocument/2006/math">
                    <m:oMathParaPr>
                      <m:jc m:val="centerGroup"/>
                    </m:oMathParaPr>
                    <m:oMath xmlns:m="http://schemas.openxmlformats.org/officeDocument/2006/math">
                      <m:r>
                        <a:rPr lang="en-GB" b="1" i="1">
                          <a:solidFill>
                            <a:schemeClr val="tx2">
                              <a:lumMod val="75000"/>
                            </a:schemeClr>
                          </a:solidFill>
                          <a:latin typeface="Cambria Math" panose="02040503050406030204" pitchFamily="18" charset="0"/>
                        </a:rPr>
                        <m:t>∴</m:t>
                      </m:r>
                      <m:sSub>
                        <m:sSubPr>
                          <m:ctrlPr>
                            <a:rPr lang="en-GB" b="1" i="1">
                              <a:solidFill>
                                <a:schemeClr val="tx2">
                                  <a:lumMod val="75000"/>
                                </a:schemeClr>
                              </a:solidFill>
                              <a:latin typeface="Cambria Math" panose="02040503050406030204" pitchFamily="18" charset="0"/>
                            </a:rPr>
                          </m:ctrlPr>
                        </m:sSubPr>
                        <m:e>
                          <m:r>
                            <a:rPr lang="en-GB" b="1" i="1">
                              <a:solidFill>
                                <a:schemeClr val="tx2">
                                  <a:lumMod val="75000"/>
                                </a:schemeClr>
                              </a:solidFill>
                              <a:latin typeface="Cambria Math" panose="02040503050406030204" pitchFamily="18" charset="0"/>
                            </a:rPr>
                            <m:t>𝒓</m:t>
                          </m:r>
                        </m:e>
                        <m:sub>
                          <m:r>
                            <a:rPr lang="en-GB" b="1" i="1">
                              <a:solidFill>
                                <a:schemeClr val="tx2">
                                  <a:lumMod val="75000"/>
                                </a:schemeClr>
                              </a:solidFill>
                              <a:latin typeface="Cambria Math" panose="02040503050406030204" pitchFamily="18" charset="0"/>
                            </a:rPr>
                            <m:t>𝒉</m:t>
                          </m:r>
                        </m:sub>
                      </m:sSub>
                      <m:r>
                        <a:rPr lang="en-GB" b="1" i="1">
                          <a:solidFill>
                            <a:schemeClr val="tx2">
                              <a:lumMod val="75000"/>
                            </a:schemeClr>
                          </a:solidFill>
                          <a:latin typeface="Cambria Math" panose="02040503050406030204" pitchFamily="18" charset="0"/>
                        </a:rPr>
                        <m:t>=</m:t>
                      </m:r>
                      <m:r>
                        <a:rPr lang="en-GB" b="1" i="1">
                          <a:solidFill>
                            <a:schemeClr val="tx2">
                              <a:lumMod val="75000"/>
                            </a:schemeClr>
                          </a:solidFill>
                          <a:latin typeface="Cambria Math" panose="02040503050406030204" pitchFamily="18" charset="0"/>
                        </a:rPr>
                        <m:t>𝟐𝟎</m:t>
                      </m:r>
                      <m:r>
                        <a:rPr lang="en-GB" b="1" i="1">
                          <a:solidFill>
                            <a:schemeClr val="tx2">
                              <a:lumMod val="75000"/>
                            </a:schemeClr>
                          </a:solidFill>
                          <a:latin typeface="Cambria Math" panose="02040503050406030204" pitchFamily="18" charset="0"/>
                        </a:rPr>
                        <m:t> </m:t>
                      </m:r>
                      <m:r>
                        <a:rPr lang="en-GB" b="1" i="1">
                          <a:solidFill>
                            <a:schemeClr val="tx2">
                              <a:lumMod val="75000"/>
                            </a:schemeClr>
                          </a:solidFill>
                          <a:latin typeface="Cambria Math" panose="02040503050406030204" pitchFamily="18" charset="0"/>
                        </a:rPr>
                        <m:t>𝒎𝒎</m:t>
                      </m:r>
                    </m:oMath>
                  </m:oMathPara>
                </a14:m>
                <a:endParaRPr lang="en-GB" b="1" dirty="0">
                  <a:solidFill>
                    <a:schemeClr val="tx2">
                      <a:lumMod val="75000"/>
                    </a:schemeClr>
                  </a:solidFill>
                </a:endParaRPr>
              </a:p>
              <a:p>
                <a:pPr marL="268281" lvl="1" indent="0">
                  <a:buNone/>
                </a:pPr>
                <a14:m>
                  <m:oMathPara xmlns:m="http://schemas.openxmlformats.org/officeDocument/2006/math">
                    <m:oMathParaPr>
                      <m:jc m:val="centerGroup"/>
                    </m:oMathParaPr>
                    <m:oMath xmlns:m="http://schemas.openxmlformats.org/officeDocument/2006/math">
                      <m:r>
                        <a:rPr lang="en-GB" b="1" i="0" smtClean="0">
                          <a:solidFill>
                            <a:schemeClr val="tx2">
                              <a:lumMod val="75000"/>
                            </a:schemeClr>
                          </a:solidFill>
                          <a:latin typeface="Cambria Math" panose="02040503050406030204" pitchFamily="18" charset="0"/>
                        </a:rPr>
                        <m:t>𝛀</m:t>
                      </m:r>
                      <m:r>
                        <a:rPr lang="en-GB" b="1" i="0" smtClean="0">
                          <a:solidFill>
                            <a:schemeClr val="tx2">
                              <a:lumMod val="75000"/>
                            </a:schemeClr>
                          </a:solidFill>
                          <a:latin typeface="Cambria Math" panose="02040503050406030204" pitchFamily="18" charset="0"/>
                        </a:rPr>
                        <m:t>=</m:t>
                      </m:r>
                      <m:r>
                        <a:rPr lang="en-GB" b="1" i="0" smtClean="0">
                          <a:solidFill>
                            <a:schemeClr val="tx2">
                              <a:lumMod val="75000"/>
                            </a:schemeClr>
                          </a:solidFill>
                          <a:latin typeface="Cambria Math" panose="02040503050406030204" pitchFamily="18" charset="0"/>
                        </a:rPr>
                        <m:t>𝟔𝟎𝟎𝟎</m:t>
                      </m:r>
                      <m:r>
                        <a:rPr lang="en-GB" b="1" i="0" smtClean="0">
                          <a:solidFill>
                            <a:schemeClr val="tx2">
                              <a:lumMod val="75000"/>
                            </a:schemeClr>
                          </a:solidFill>
                          <a:latin typeface="Cambria Math" panose="02040503050406030204" pitchFamily="18" charset="0"/>
                        </a:rPr>
                        <m:t> </m:t>
                      </m:r>
                      <m:r>
                        <a:rPr lang="en-GB" b="1" i="0" smtClean="0">
                          <a:solidFill>
                            <a:schemeClr val="tx2">
                              <a:lumMod val="75000"/>
                            </a:schemeClr>
                          </a:solidFill>
                          <a:latin typeface="Cambria Math" panose="02040503050406030204" pitchFamily="18" charset="0"/>
                        </a:rPr>
                        <m:t>𝐑𝐏𝐌</m:t>
                      </m:r>
                    </m:oMath>
                  </m:oMathPara>
                </a14:m>
                <a:endParaRPr lang="en-GB" b="1" dirty="0">
                  <a:solidFill>
                    <a:schemeClr val="tx2">
                      <a:lumMod val="75000"/>
                    </a:schemeClr>
                  </a:solidFill>
                </a:endParaRPr>
              </a:p>
              <a:p>
                <a:pPr marL="268281" lvl="1" indent="0">
                  <a:buNone/>
                </a:pPr>
                <a:r>
                  <a:rPr lang="en-GB" b="1" dirty="0"/>
                  <a:t>	</a:t>
                </a:r>
              </a:p>
            </p:txBody>
          </p:sp>
        </mc:Choice>
        <mc:Fallback>
          <p:sp>
            <p:nvSpPr>
              <p:cNvPr id="3" name="Content Placeholder 2">
                <a:extLst>
                  <a:ext uri="{FF2B5EF4-FFF2-40B4-BE49-F238E27FC236}">
                    <a16:creationId xmlns:a16="http://schemas.microsoft.com/office/drawing/2014/main" id="{84852AE2-7A80-F543-A993-5133439D90E8}"/>
                  </a:ext>
                </a:extLst>
              </p:cNvPr>
              <p:cNvSpPr>
                <a:spLocks noGrp="1" noRot="1" noChangeAspect="1" noMove="1" noResize="1" noEditPoints="1" noAdjustHandles="1" noChangeArrowheads="1" noChangeShapeType="1" noTextEdit="1"/>
              </p:cNvSpPr>
              <p:nvPr>
                <p:ph idx="1"/>
              </p:nvPr>
            </p:nvSpPr>
            <p:spPr>
              <a:xfrm>
                <a:off x="384175" y="1738261"/>
                <a:ext cx="4187823" cy="4619077"/>
              </a:xfrm>
              <a:blipFill>
                <a:blip r:embed="rId3"/>
                <a:stretch>
                  <a:fillRect l="-3927" t="-19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A016B51-EE72-1141-81DC-71062D6B9F14}"/>
              </a:ext>
            </a:extLst>
          </p:cNvPr>
          <p:cNvSpPr>
            <a:spLocks noGrp="1"/>
          </p:cNvSpPr>
          <p:nvPr>
            <p:ph type="sldNum" sz="quarter" idx="10"/>
          </p:nvPr>
        </p:nvSpPr>
        <p:spPr/>
        <p:txBody>
          <a:bodyPr/>
          <a:lstStyle/>
          <a:p>
            <a:pPr>
              <a:defRPr/>
            </a:pPr>
            <a:fld id="{7450B514-6E3B-4CB5-8B71-D7910935A798}" type="slidenum">
              <a:rPr lang="en-GB" smtClean="0"/>
              <a:pPr>
                <a:defRPr/>
              </a:pPr>
              <a:t>13</a:t>
            </a:fld>
            <a:endParaRPr lang="en-GB"/>
          </a:p>
        </p:txBody>
      </p:sp>
      <p:pic>
        <p:nvPicPr>
          <p:cNvPr id="10" name="Picture 9" descr="A close up of a map&#10;&#10;Description automatically generated">
            <a:extLst>
              <a:ext uri="{FF2B5EF4-FFF2-40B4-BE49-F238E27FC236}">
                <a16:creationId xmlns:a16="http://schemas.microsoft.com/office/drawing/2014/main" id="{81354C55-41AD-9242-A926-038F4A5B1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42111"/>
            <a:ext cx="4501386" cy="3751155"/>
          </a:xfrm>
          <a:prstGeom prst="rect">
            <a:avLst/>
          </a:prstGeom>
        </p:spPr>
      </p:pic>
      <p:sp>
        <p:nvSpPr>
          <p:cNvPr id="11" name="Doughnut 10">
            <a:extLst>
              <a:ext uri="{FF2B5EF4-FFF2-40B4-BE49-F238E27FC236}">
                <a16:creationId xmlns:a16="http://schemas.microsoft.com/office/drawing/2014/main" id="{CCADC5A4-9A4A-7C4C-97ED-F75A18B2B287}"/>
              </a:ext>
            </a:extLst>
          </p:cNvPr>
          <p:cNvSpPr/>
          <p:nvPr/>
        </p:nvSpPr>
        <p:spPr bwMode="auto">
          <a:xfrm>
            <a:off x="7430814" y="3807480"/>
            <a:ext cx="210207" cy="210207"/>
          </a:xfrm>
          <a:prstGeom prst="donut">
            <a:avLst/>
          </a:prstGeom>
          <a:solidFill>
            <a:srgbClr val="92D05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7BB6D9D8-D40C-B446-A72E-FB83916507B8}"/>
              </a:ext>
            </a:extLst>
          </p:cNvPr>
          <p:cNvSpPr txBox="1"/>
          <p:nvPr/>
        </p:nvSpPr>
        <p:spPr>
          <a:xfrm>
            <a:off x="5430139" y="4657396"/>
            <a:ext cx="1804380"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Operating point</a:t>
            </a:r>
          </a:p>
        </p:txBody>
      </p:sp>
      <p:cxnSp>
        <p:nvCxnSpPr>
          <p:cNvPr id="15" name="Straight Arrow Connector 14">
            <a:extLst>
              <a:ext uri="{FF2B5EF4-FFF2-40B4-BE49-F238E27FC236}">
                <a16:creationId xmlns:a16="http://schemas.microsoft.com/office/drawing/2014/main" id="{8FAC6DF9-8E14-AE4F-876E-D4575600B113}"/>
              </a:ext>
            </a:extLst>
          </p:cNvPr>
          <p:cNvCxnSpPr/>
          <p:nvPr/>
        </p:nvCxnSpPr>
        <p:spPr bwMode="auto">
          <a:xfrm flipV="1">
            <a:off x="7027439" y="4047800"/>
            <a:ext cx="414160" cy="517398"/>
          </a:xfrm>
          <a:prstGeom prst="straightConnector1">
            <a:avLst/>
          </a:prstGeom>
          <a:noFill/>
          <a:ln w="38100" cap="flat" cmpd="sng" algn="ctr">
            <a:solidFill>
              <a:srgbClr val="92D05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91010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C500-D92A-1946-97E3-43DEE5458C67}"/>
              </a:ext>
            </a:extLst>
          </p:cNvPr>
          <p:cNvSpPr>
            <a:spLocks noGrp="1"/>
          </p:cNvSpPr>
          <p:nvPr>
            <p:ph type="title"/>
          </p:nvPr>
        </p:nvSpPr>
        <p:spPr/>
        <p:txBody>
          <a:bodyPr/>
          <a:lstStyle/>
          <a:p>
            <a:r>
              <a:rPr lang="en-US" dirty="0"/>
              <a:t>Design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852AE2-7A80-F543-A993-5133439D90E8}"/>
                  </a:ext>
                </a:extLst>
              </p:cNvPr>
              <p:cNvSpPr>
                <a:spLocks noGrp="1"/>
              </p:cNvSpPr>
              <p:nvPr>
                <p:ph idx="1"/>
              </p:nvPr>
            </p:nvSpPr>
            <p:spPr>
              <a:xfrm>
                <a:off x="384175" y="1729944"/>
                <a:ext cx="4187823" cy="4619077"/>
              </a:xfrm>
            </p:spPr>
            <p:txBody>
              <a:bodyPr/>
              <a:lstStyle/>
              <a:p>
                <a:pPr marL="457200" indent="-457200">
                  <a:buFont typeface="+mj-lt"/>
                  <a:buAutoNum type="arabicPeriod"/>
                </a:pPr>
                <a:r>
                  <a:rPr lang="en-US" sz="2400" b="1" dirty="0">
                    <a:solidFill>
                      <a:schemeClr val="tx2">
                        <a:lumMod val="75000"/>
                      </a:schemeClr>
                    </a:solidFill>
                  </a:rPr>
                  <a:t>Blade operating point</a:t>
                </a:r>
                <a:endParaRPr lang="en-GB" sz="2400" b="1" i="1" dirty="0">
                  <a:solidFill>
                    <a:schemeClr val="tx2">
                      <a:lumMod val="75000"/>
                    </a:schemeClr>
                  </a:solidFill>
                  <a:latin typeface="Cambria Math" panose="02040503050406030204" pitchFamily="18" charset="0"/>
                </a:endParaRPr>
              </a:p>
              <a:p>
                <a:pPr marL="268281" lvl="1" indent="0">
                  <a:buNone/>
                </a:pPr>
                <a14:m>
                  <m:oMathPara xmlns:m="http://schemas.openxmlformats.org/officeDocument/2006/math">
                    <m:oMathParaPr>
                      <m:jc m:val="centerGroup"/>
                    </m:oMathParaPr>
                    <m:oMath xmlns:m="http://schemas.openxmlformats.org/officeDocument/2006/math">
                      <m:r>
                        <a:rPr lang="en-GB" b="1" i="1" smtClean="0">
                          <a:solidFill>
                            <a:schemeClr val="tx2">
                              <a:lumMod val="75000"/>
                            </a:schemeClr>
                          </a:solidFill>
                          <a:latin typeface="Cambria Math" panose="02040503050406030204" pitchFamily="18" charset="0"/>
                        </a:rPr>
                        <m:t>𝝓</m:t>
                      </m:r>
                      <m:r>
                        <a:rPr lang="en-GB" b="1" i="1" smtClean="0">
                          <a:solidFill>
                            <a:schemeClr val="tx2">
                              <a:lumMod val="75000"/>
                            </a:schemeClr>
                          </a:solidFill>
                          <a:latin typeface="Cambria Math" panose="02040503050406030204" pitchFamily="18" charset="0"/>
                        </a:rPr>
                        <m:t>=</m:t>
                      </m:r>
                      <m:r>
                        <a:rPr lang="en-GB" b="1" i="1" smtClean="0">
                          <a:solidFill>
                            <a:schemeClr val="tx2">
                              <a:lumMod val="75000"/>
                            </a:schemeClr>
                          </a:solidFill>
                          <a:latin typeface="Cambria Math" panose="02040503050406030204" pitchFamily="18" charset="0"/>
                        </a:rPr>
                        <m:t>𝟎</m:t>
                      </m:r>
                      <m:r>
                        <a:rPr lang="en-GB" b="1" i="1" smtClean="0">
                          <a:solidFill>
                            <a:schemeClr val="tx2">
                              <a:lumMod val="75000"/>
                            </a:schemeClr>
                          </a:solidFill>
                          <a:latin typeface="Cambria Math" panose="02040503050406030204" pitchFamily="18" charset="0"/>
                        </a:rPr>
                        <m:t>.</m:t>
                      </m:r>
                      <m:r>
                        <a:rPr lang="en-GB" b="1" i="1" smtClean="0">
                          <a:solidFill>
                            <a:schemeClr val="tx2">
                              <a:lumMod val="75000"/>
                            </a:schemeClr>
                          </a:solidFill>
                          <a:latin typeface="Cambria Math" panose="02040503050406030204" pitchFamily="18" charset="0"/>
                        </a:rPr>
                        <m:t>𝟖</m:t>
                      </m:r>
                      <m:r>
                        <a:rPr lang="en-GB" b="1" i="1" smtClean="0">
                          <a:solidFill>
                            <a:schemeClr val="tx2">
                              <a:lumMod val="75000"/>
                            </a:schemeClr>
                          </a:solidFill>
                          <a:latin typeface="Cambria Math" panose="02040503050406030204" pitchFamily="18" charset="0"/>
                        </a:rPr>
                        <m:t>, </m:t>
                      </m:r>
                      <m:r>
                        <a:rPr lang="en-GB" b="1" i="1" smtClean="0">
                          <a:solidFill>
                            <a:schemeClr val="tx2">
                              <a:lumMod val="75000"/>
                            </a:schemeClr>
                          </a:solidFill>
                          <a:latin typeface="Cambria Math" panose="02040503050406030204" pitchFamily="18" charset="0"/>
                        </a:rPr>
                        <m:t>𝝍</m:t>
                      </m:r>
                      <m:r>
                        <a:rPr lang="en-GB" b="1" i="1" smtClean="0">
                          <a:solidFill>
                            <a:schemeClr val="tx2">
                              <a:lumMod val="75000"/>
                            </a:schemeClr>
                          </a:solidFill>
                          <a:latin typeface="Cambria Math" panose="02040503050406030204" pitchFamily="18" charset="0"/>
                        </a:rPr>
                        <m:t>=</m:t>
                      </m:r>
                      <m:r>
                        <a:rPr lang="en-GB" b="1" i="1" smtClean="0">
                          <a:solidFill>
                            <a:schemeClr val="tx2">
                              <a:lumMod val="75000"/>
                            </a:schemeClr>
                          </a:solidFill>
                          <a:latin typeface="Cambria Math" panose="02040503050406030204" pitchFamily="18" charset="0"/>
                        </a:rPr>
                        <m:t>𝟎</m:t>
                      </m:r>
                      <m:r>
                        <a:rPr lang="en-GB" b="1" i="1" smtClean="0">
                          <a:solidFill>
                            <a:schemeClr val="tx2">
                              <a:lumMod val="75000"/>
                            </a:schemeClr>
                          </a:solidFill>
                          <a:latin typeface="Cambria Math" panose="02040503050406030204" pitchFamily="18" charset="0"/>
                        </a:rPr>
                        <m:t>.</m:t>
                      </m:r>
                      <m:r>
                        <a:rPr lang="en-GB" b="1" i="1" smtClean="0">
                          <a:solidFill>
                            <a:schemeClr val="tx2">
                              <a:lumMod val="75000"/>
                            </a:schemeClr>
                          </a:solidFill>
                          <a:latin typeface="Cambria Math" panose="02040503050406030204" pitchFamily="18" charset="0"/>
                        </a:rPr>
                        <m:t>𝟐𝟓</m:t>
                      </m:r>
                    </m:oMath>
                  </m:oMathPara>
                </a14:m>
                <a:endParaRPr lang="en-GB" b="1" i="1" dirty="0">
                  <a:solidFill>
                    <a:schemeClr val="tx2">
                      <a:lumMod val="75000"/>
                    </a:schemeClr>
                  </a:solidFill>
                  <a:latin typeface="Cambria Math" panose="02040503050406030204" pitchFamily="18" charset="0"/>
                </a:endParaRPr>
              </a:p>
              <a:p>
                <a:pPr marL="268281" lvl="1" indent="0">
                  <a:buNone/>
                </a:pPr>
                <a14:m>
                  <m:oMathPara xmlns:m="http://schemas.openxmlformats.org/officeDocument/2006/math">
                    <m:oMathParaPr>
                      <m:jc m:val="centerGroup"/>
                    </m:oMathParaPr>
                    <m:oMath xmlns:m="http://schemas.openxmlformats.org/officeDocument/2006/math">
                      <m:r>
                        <a:rPr lang="en-GB" b="1" i="1" smtClean="0">
                          <a:solidFill>
                            <a:schemeClr val="tx2">
                              <a:lumMod val="75000"/>
                            </a:schemeClr>
                          </a:solidFill>
                          <a:latin typeface="Cambria Math" panose="02040503050406030204" pitchFamily="18" charset="0"/>
                        </a:rPr>
                        <m:t>∴</m:t>
                      </m:r>
                      <m:r>
                        <a:rPr lang="en-GB" b="1" i="1" smtClean="0">
                          <a:solidFill>
                            <a:schemeClr val="tx2">
                              <a:lumMod val="75000"/>
                            </a:schemeClr>
                          </a:solidFill>
                          <a:latin typeface="Cambria Math" panose="02040503050406030204" pitchFamily="18" charset="0"/>
                        </a:rPr>
                        <m:t>𝝈</m:t>
                      </m:r>
                      <m:r>
                        <a:rPr lang="en-GB" b="1" i="1" smtClean="0">
                          <a:solidFill>
                            <a:schemeClr val="tx2">
                              <a:lumMod val="75000"/>
                            </a:schemeClr>
                          </a:solidFill>
                          <a:latin typeface="Cambria Math" panose="02040503050406030204" pitchFamily="18" charset="0"/>
                        </a:rPr>
                        <m:t>=</m:t>
                      </m:r>
                      <m:r>
                        <a:rPr lang="en-GB" b="1" i="1" smtClean="0">
                          <a:solidFill>
                            <a:schemeClr val="tx2">
                              <a:lumMod val="75000"/>
                            </a:schemeClr>
                          </a:solidFill>
                          <a:latin typeface="Cambria Math" panose="02040503050406030204" pitchFamily="18" charset="0"/>
                        </a:rPr>
                        <m:t>𝟏</m:t>
                      </m:r>
                      <m:r>
                        <a:rPr lang="en-GB" b="1" i="1" smtClean="0">
                          <a:solidFill>
                            <a:schemeClr val="tx2">
                              <a:lumMod val="75000"/>
                            </a:schemeClr>
                          </a:solidFill>
                          <a:latin typeface="Cambria Math" panose="02040503050406030204" pitchFamily="18" charset="0"/>
                        </a:rPr>
                        <m:t>.</m:t>
                      </m:r>
                      <m:r>
                        <a:rPr lang="en-GB" b="1" i="1" smtClean="0">
                          <a:solidFill>
                            <a:schemeClr val="tx2">
                              <a:lumMod val="75000"/>
                            </a:schemeClr>
                          </a:solidFill>
                          <a:latin typeface="Cambria Math" panose="02040503050406030204" pitchFamily="18" charset="0"/>
                        </a:rPr>
                        <m:t>𝟏𝟑𝟏𝟒</m:t>
                      </m:r>
                    </m:oMath>
                  </m:oMathPara>
                </a14:m>
                <a:endParaRPr lang="en-GB" b="1" dirty="0">
                  <a:solidFill>
                    <a:schemeClr val="tx2">
                      <a:lumMod val="75000"/>
                    </a:schemeClr>
                  </a:solidFill>
                </a:endParaRPr>
              </a:p>
              <a:p>
                <a:pPr marL="457200" indent="-457200">
                  <a:buFont typeface="+mj-lt"/>
                  <a:buAutoNum type="arabicPeriod"/>
                </a:pPr>
                <a:r>
                  <a:rPr lang="en-GB" sz="2400" b="1" dirty="0"/>
                  <a:t>Superiority parameter</a:t>
                </a:r>
              </a:p>
              <a:p>
                <a:pPr marL="268281" lvl="1" indent="0">
                  <a:buNone/>
                </a:pPr>
                <a:r>
                  <a:rPr lang="en-GB" b="1" dirty="0"/>
                  <a:t> 	       Maximise </a:t>
                </a:r>
                <a14:m>
                  <m:oMath xmlns:m="http://schemas.openxmlformats.org/officeDocument/2006/math">
                    <m:r>
                      <a:rPr lang="en-GB" b="1">
                        <a:latin typeface="Cambria Math" panose="02040503050406030204" pitchFamily="18" charset="0"/>
                      </a:rPr>
                      <m:t>𝚺</m:t>
                    </m:r>
                  </m:oMath>
                </a14:m>
                <a:endParaRPr lang="en-GB" b="1" dirty="0">
                  <a:latin typeface="Cambria Math" panose="02040503050406030204" pitchFamily="18" charset="0"/>
                </a:endParaRPr>
              </a:p>
              <a:p>
                <a:pPr marL="268281" lvl="1" indent="0">
                  <a:buNone/>
                </a:pPr>
                <a14:m>
                  <m:oMathPara xmlns:m="http://schemas.openxmlformats.org/officeDocument/2006/math">
                    <m:oMathParaPr>
                      <m:jc m:val="centerGroup"/>
                    </m:oMathParaPr>
                    <m:oMath xmlns:m="http://schemas.openxmlformats.org/officeDocument/2006/math">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𝒓</m:t>
                          </m:r>
                        </m:e>
                        <m:sub>
                          <m:r>
                            <a:rPr lang="en-GB" b="1" i="1">
                              <a:latin typeface="Cambria Math" panose="02040503050406030204" pitchFamily="18" charset="0"/>
                            </a:rPr>
                            <m:t>𝒄</m:t>
                          </m:r>
                        </m:sub>
                      </m:sSub>
                      <m:r>
                        <a:rPr lang="en-GB" b="1" i="1">
                          <a:latin typeface="Cambria Math" panose="02040503050406030204" pitchFamily="18" charset="0"/>
                        </a:rPr>
                        <m:t>=</m:t>
                      </m:r>
                      <m:r>
                        <a:rPr lang="en-GB" b="1" i="1">
                          <a:latin typeface="Cambria Math" panose="02040503050406030204" pitchFamily="18" charset="0"/>
                        </a:rPr>
                        <m:t>𝟔𝟎</m:t>
                      </m:r>
                      <m:r>
                        <a:rPr lang="en-GB" b="1" i="1">
                          <a:latin typeface="Cambria Math" panose="02040503050406030204" pitchFamily="18" charset="0"/>
                        </a:rPr>
                        <m:t> </m:t>
                      </m:r>
                      <m:r>
                        <a:rPr lang="en-GB" b="1" i="1">
                          <a:latin typeface="Cambria Math" panose="02040503050406030204" pitchFamily="18" charset="0"/>
                        </a:rPr>
                        <m:t>𝒎𝒎</m:t>
                      </m:r>
                    </m:oMath>
                  </m:oMathPara>
                </a14:m>
                <a:endParaRPr lang="en-GB" b="1" dirty="0"/>
              </a:p>
              <a:p>
                <a:pPr marL="268281" lvl="1" indent="0">
                  <a:buNone/>
                </a:pPr>
                <a14:m>
                  <m:oMathPara xmlns:m="http://schemas.openxmlformats.org/officeDocument/2006/math">
                    <m:oMathParaPr>
                      <m:jc m:val="centerGroup"/>
                    </m:oMathParaPr>
                    <m:oMath xmlns:m="http://schemas.openxmlformats.org/officeDocument/2006/math">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𝒓</m:t>
                          </m:r>
                        </m:e>
                        <m:sub>
                          <m:r>
                            <a:rPr lang="en-GB" b="1" i="1">
                              <a:latin typeface="Cambria Math" panose="02040503050406030204" pitchFamily="18" charset="0"/>
                            </a:rPr>
                            <m:t>𝒉</m:t>
                          </m:r>
                        </m:sub>
                      </m:sSub>
                      <m:r>
                        <a:rPr lang="en-GB" b="1" i="1">
                          <a:latin typeface="Cambria Math" panose="02040503050406030204" pitchFamily="18" charset="0"/>
                        </a:rPr>
                        <m:t>=</m:t>
                      </m:r>
                      <m:r>
                        <a:rPr lang="en-GB" b="1" i="1">
                          <a:latin typeface="Cambria Math" panose="02040503050406030204" pitchFamily="18" charset="0"/>
                        </a:rPr>
                        <m:t>𝟐𝟎</m:t>
                      </m:r>
                      <m:r>
                        <a:rPr lang="en-GB" b="1" i="1">
                          <a:latin typeface="Cambria Math" panose="02040503050406030204" pitchFamily="18" charset="0"/>
                        </a:rPr>
                        <m:t> </m:t>
                      </m:r>
                      <m:r>
                        <a:rPr lang="en-GB" b="1" i="1">
                          <a:latin typeface="Cambria Math" panose="02040503050406030204" pitchFamily="18" charset="0"/>
                        </a:rPr>
                        <m:t>𝒎𝒎</m:t>
                      </m:r>
                    </m:oMath>
                  </m:oMathPara>
                </a14:m>
                <a:endParaRPr lang="en-GB" b="1" dirty="0"/>
              </a:p>
              <a:p>
                <a:pPr marL="268281" lvl="1" indent="0">
                  <a:buNone/>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𝛀</m:t>
                      </m:r>
                      <m:r>
                        <a:rPr lang="en-GB" b="1" i="0"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𝟔𝟎𝟎𝟎</m:t>
                      </m:r>
                      <m:r>
                        <a:rPr lang="en-GB" b="1" i="0" smtClean="0">
                          <a:solidFill>
                            <a:schemeClr val="tx1"/>
                          </a:solidFill>
                          <a:latin typeface="Cambria Math" panose="02040503050406030204" pitchFamily="18" charset="0"/>
                        </a:rPr>
                        <m:t> </m:t>
                      </m:r>
                      <m:r>
                        <a:rPr lang="en-GB" b="1" i="0" smtClean="0">
                          <a:solidFill>
                            <a:schemeClr val="tx1"/>
                          </a:solidFill>
                          <a:latin typeface="Cambria Math" panose="02040503050406030204" pitchFamily="18" charset="0"/>
                        </a:rPr>
                        <m:t>𝐑𝐏𝐌</m:t>
                      </m:r>
                    </m:oMath>
                  </m:oMathPara>
                </a14:m>
                <a:endParaRPr lang="en-GB" b="1" dirty="0">
                  <a:solidFill>
                    <a:schemeClr val="tx1"/>
                  </a:solidFill>
                </a:endParaRPr>
              </a:p>
              <a:p>
                <a:pPr marL="268281" lvl="1" indent="0">
                  <a:buNone/>
                </a:pPr>
                <a:r>
                  <a:rPr lang="en-GB" b="1" dirty="0"/>
                  <a:t>	</a:t>
                </a:r>
              </a:p>
            </p:txBody>
          </p:sp>
        </mc:Choice>
        <mc:Fallback>
          <p:sp>
            <p:nvSpPr>
              <p:cNvPr id="3" name="Content Placeholder 2">
                <a:extLst>
                  <a:ext uri="{FF2B5EF4-FFF2-40B4-BE49-F238E27FC236}">
                    <a16:creationId xmlns:a16="http://schemas.microsoft.com/office/drawing/2014/main" id="{84852AE2-7A80-F543-A993-5133439D90E8}"/>
                  </a:ext>
                </a:extLst>
              </p:cNvPr>
              <p:cNvSpPr>
                <a:spLocks noGrp="1" noRot="1" noChangeAspect="1" noMove="1" noResize="1" noEditPoints="1" noAdjustHandles="1" noChangeArrowheads="1" noChangeShapeType="1" noTextEdit="1"/>
              </p:cNvSpPr>
              <p:nvPr>
                <p:ph idx="1"/>
              </p:nvPr>
            </p:nvSpPr>
            <p:spPr>
              <a:xfrm>
                <a:off x="384175" y="1729944"/>
                <a:ext cx="4187823" cy="4619077"/>
              </a:xfrm>
              <a:blipFill>
                <a:blip r:embed="rId3"/>
                <a:stretch>
                  <a:fillRect l="-3927" t="-19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A016B51-EE72-1141-81DC-71062D6B9F14}"/>
              </a:ext>
            </a:extLst>
          </p:cNvPr>
          <p:cNvSpPr>
            <a:spLocks noGrp="1"/>
          </p:cNvSpPr>
          <p:nvPr>
            <p:ph type="sldNum" sz="quarter" idx="10"/>
          </p:nvPr>
        </p:nvSpPr>
        <p:spPr/>
        <p:txBody>
          <a:bodyPr/>
          <a:lstStyle/>
          <a:p>
            <a:pPr>
              <a:defRPr/>
            </a:pPr>
            <a:fld id="{7450B514-6E3B-4CB5-8B71-D7910935A798}" type="slidenum">
              <a:rPr lang="en-GB" smtClean="0"/>
              <a:pPr>
                <a:defRPr/>
              </a:pPr>
              <a:t>14</a:t>
            </a:fld>
            <a:endParaRPr lang="en-GB"/>
          </a:p>
        </p:txBody>
      </p:sp>
      <p:pic>
        <p:nvPicPr>
          <p:cNvPr id="8" name="Picture 7" descr="A screenshot of a cell phone&#10;&#10;Description automatically generated">
            <a:extLst>
              <a:ext uri="{FF2B5EF4-FFF2-40B4-BE49-F238E27FC236}">
                <a16:creationId xmlns:a16="http://schemas.microsoft.com/office/drawing/2014/main" id="{408691E5-C983-0E48-A694-249140A87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8" y="1982206"/>
            <a:ext cx="4572002" cy="3818720"/>
          </a:xfrm>
          <a:prstGeom prst="rect">
            <a:avLst/>
          </a:prstGeom>
        </p:spPr>
      </p:pic>
      <p:cxnSp>
        <p:nvCxnSpPr>
          <p:cNvPr id="9" name="Straight Connector 8">
            <a:extLst>
              <a:ext uri="{FF2B5EF4-FFF2-40B4-BE49-F238E27FC236}">
                <a16:creationId xmlns:a16="http://schemas.microsoft.com/office/drawing/2014/main" id="{AE2EDC61-D289-F642-AEB7-1CE42E3D28DE}"/>
              </a:ext>
            </a:extLst>
          </p:cNvPr>
          <p:cNvCxnSpPr/>
          <p:nvPr/>
        </p:nvCxnSpPr>
        <p:spPr bwMode="auto">
          <a:xfrm>
            <a:off x="5181600" y="4971392"/>
            <a:ext cx="3058510" cy="0"/>
          </a:xfrm>
          <a:prstGeom prst="line">
            <a:avLst/>
          </a:prstGeom>
          <a:noFill/>
          <a:ln w="38100" cap="flat" cmpd="sng" algn="ctr">
            <a:solidFill>
              <a:srgbClr val="92D050"/>
            </a:solidFill>
            <a:prstDash val="dashDot"/>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Doughnut 11">
            <a:extLst>
              <a:ext uri="{FF2B5EF4-FFF2-40B4-BE49-F238E27FC236}">
                <a16:creationId xmlns:a16="http://schemas.microsoft.com/office/drawing/2014/main" id="{6E537644-DB2B-414C-A364-D9B2F774969D}"/>
              </a:ext>
            </a:extLst>
          </p:cNvPr>
          <p:cNvSpPr/>
          <p:nvPr/>
        </p:nvSpPr>
        <p:spPr bwMode="auto">
          <a:xfrm>
            <a:off x="5265683" y="4866288"/>
            <a:ext cx="210207" cy="210207"/>
          </a:xfrm>
          <a:prstGeom prst="donut">
            <a:avLst/>
          </a:prstGeom>
          <a:solidFill>
            <a:srgbClr val="92D05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63257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able, game, drawing&#10;&#10;Description automatically generated">
            <a:extLst>
              <a:ext uri="{FF2B5EF4-FFF2-40B4-BE49-F238E27FC236}">
                <a16:creationId xmlns:a16="http://schemas.microsoft.com/office/drawing/2014/main" id="{85EA8525-9201-7A45-8CF8-6BC68F8697F5}"/>
              </a:ext>
            </a:extLst>
          </p:cNvPr>
          <p:cNvPicPr>
            <a:picLocks noChangeAspect="1"/>
          </p:cNvPicPr>
          <p:nvPr/>
        </p:nvPicPr>
        <p:blipFill rotWithShape="1">
          <a:blip r:embed="rId3">
            <a:extLst>
              <a:ext uri="{28A0092B-C50C-407E-A947-70E740481C1C}">
                <a14:useLocalDpi xmlns:a14="http://schemas.microsoft.com/office/drawing/2010/main" val="0"/>
              </a:ext>
            </a:extLst>
          </a:blip>
          <a:srcRect r="50648"/>
          <a:stretch/>
        </p:blipFill>
        <p:spPr>
          <a:xfrm>
            <a:off x="4571998" y="1459982"/>
            <a:ext cx="4437531" cy="5270500"/>
          </a:xfrm>
          <a:prstGeom prst="rect">
            <a:avLst/>
          </a:prstGeom>
        </p:spPr>
      </p:pic>
      <p:sp>
        <p:nvSpPr>
          <p:cNvPr id="2" name="Title 1">
            <a:extLst>
              <a:ext uri="{FF2B5EF4-FFF2-40B4-BE49-F238E27FC236}">
                <a16:creationId xmlns:a16="http://schemas.microsoft.com/office/drawing/2014/main" id="{8E70C500-D92A-1946-97E3-43DEE5458C67}"/>
              </a:ext>
            </a:extLst>
          </p:cNvPr>
          <p:cNvSpPr>
            <a:spLocks noGrp="1"/>
          </p:cNvSpPr>
          <p:nvPr>
            <p:ph type="title"/>
          </p:nvPr>
        </p:nvSpPr>
        <p:spPr/>
        <p:txBody>
          <a:bodyPr/>
          <a:lstStyle/>
          <a:p>
            <a:r>
              <a:rPr lang="en-US" dirty="0"/>
              <a:t>Design Process</a:t>
            </a:r>
          </a:p>
        </p:txBody>
      </p:sp>
      <p:sp>
        <p:nvSpPr>
          <p:cNvPr id="4" name="Slide Number Placeholder 3">
            <a:extLst>
              <a:ext uri="{FF2B5EF4-FFF2-40B4-BE49-F238E27FC236}">
                <a16:creationId xmlns:a16="http://schemas.microsoft.com/office/drawing/2014/main" id="{7A016B51-EE72-1141-81DC-71062D6B9F14}"/>
              </a:ext>
            </a:extLst>
          </p:cNvPr>
          <p:cNvSpPr>
            <a:spLocks noGrp="1"/>
          </p:cNvSpPr>
          <p:nvPr>
            <p:ph type="sldNum" sz="quarter" idx="10"/>
          </p:nvPr>
        </p:nvSpPr>
        <p:spPr/>
        <p:txBody>
          <a:bodyPr/>
          <a:lstStyle/>
          <a:p>
            <a:pPr>
              <a:defRPr/>
            </a:pPr>
            <a:fld id="{7450B514-6E3B-4CB5-8B71-D7910935A798}" type="slidenum">
              <a:rPr lang="en-GB" smtClean="0"/>
              <a:pPr>
                <a:defRPr/>
              </a:pPr>
              <a:t>15</a:t>
            </a:fld>
            <a:endParaRPr lang="en-GB"/>
          </a:p>
        </p:txBody>
      </p:sp>
      <p:cxnSp>
        <p:nvCxnSpPr>
          <p:cNvPr id="9" name="Straight Arrow Connector 8">
            <a:extLst>
              <a:ext uri="{FF2B5EF4-FFF2-40B4-BE49-F238E27FC236}">
                <a16:creationId xmlns:a16="http://schemas.microsoft.com/office/drawing/2014/main" id="{CD219F2B-0392-C94E-B2B1-4EE108B08E01}"/>
              </a:ext>
            </a:extLst>
          </p:cNvPr>
          <p:cNvCxnSpPr/>
          <p:nvPr/>
        </p:nvCxnSpPr>
        <p:spPr bwMode="auto">
          <a:xfrm>
            <a:off x="4450976" y="2702859"/>
            <a:ext cx="0" cy="3213847"/>
          </a:xfrm>
          <a:prstGeom prst="straightConnector1">
            <a:avLst/>
          </a:prstGeom>
          <a:noFill/>
          <a:ln w="9525" cap="flat" cmpd="sng" algn="ctr">
            <a:solidFill>
              <a:srgbClr val="80808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D6B77119-F5AC-2D4E-B164-739BE05627F7}"/>
              </a:ext>
            </a:extLst>
          </p:cNvPr>
          <p:cNvCxnSpPr/>
          <p:nvPr/>
        </p:nvCxnSpPr>
        <p:spPr bwMode="auto">
          <a:xfrm>
            <a:off x="4450976" y="5943600"/>
            <a:ext cx="766483" cy="0"/>
          </a:xfrm>
          <a:prstGeom prst="line">
            <a:avLst/>
          </a:prstGeom>
          <a:noFill/>
          <a:ln w="9525"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B4A558CA-AC12-3842-81AC-9F37151FDDF7}"/>
              </a:ext>
            </a:extLst>
          </p:cNvPr>
          <p:cNvCxnSpPr/>
          <p:nvPr/>
        </p:nvCxnSpPr>
        <p:spPr bwMode="auto">
          <a:xfrm>
            <a:off x="4450976" y="2693894"/>
            <a:ext cx="121022" cy="0"/>
          </a:xfrm>
          <a:prstGeom prst="line">
            <a:avLst/>
          </a:prstGeom>
          <a:noFill/>
          <a:ln w="9525"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02927B-C74C-1843-BFC2-FBF0438B4ECD}"/>
                  </a:ext>
                </a:extLst>
              </p:cNvPr>
              <p:cNvSpPr txBox="1"/>
              <p:nvPr/>
            </p:nvSpPr>
            <p:spPr>
              <a:xfrm>
                <a:off x="3989311" y="3570266"/>
                <a:ext cx="461665" cy="1613635"/>
              </a:xfrm>
              <a:prstGeom prst="rect">
                <a:avLst/>
              </a:prstGeom>
              <a:noFill/>
            </p:spPr>
            <p:txBody>
              <a:bodyPr vert="vert270"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=167 </m:t>
                      </m:r>
                      <m:r>
                        <a:rPr lang="en-GB" b="0" i="1" smtClean="0">
                          <a:latin typeface="Cambria Math" panose="02040503050406030204" pitchFamily="18" charset="0"/>
                        </a:rPr>
                        <m:t>𝑚𝑚</m:t>
                      </m:r>
                    </m:oMath>
                  </m:oMathPara>
                </a14:m>
                <a:endParaRPr lang="en-US" dirty="0"/>
              </a:p>
            </p:txBody>
          </p:sp>
        </mc:Choice>
        <mc:Fallback xmlns="">
          <p:sp>
            <p:nvSpPr>
              <p:cNvPr id="14" name="TextBox 13">
                <a:extLst>
                  <a:ext uri="{FF2B5EF4-FFF2-40B4-BE49-F238E27FC236}">
                    <a16:creationId xmlns:a16="http://schemas.microsoft.com/office/drawing/2014/main" id="{7602927B-C74C-1843-BFC2-FBF0438B4ECD}"/>
                  </a:ext>
                </a:extLst>
              </p:cNvPr>
              <p:cNvSpPr txBox="1">
                <a:spLocks noRot="1" noChangeAspect="1" noMove="1" noResize="1" noEditPoints="1" noAdjustHandles="1" noChangeArrowheads="1" noChangeShapeType="1" noTextEdit="1"/>
              </p:cNvSpPr>
              <p:nvPr/>
            </p:nvSpPr>
            <p:spPr>
              <a:xfrm>
                <a:off x="3989311" y="3570266"/>
                <a:ext cx="461665" cy="1613635"/>
              </a:xfrm>
              <a:prstGeom prst="rect">
                <a:avLst/>
              </a:prstGeom>
              <a:blipFill>
                <a:blip r:embed="rId5"/>
                <a:stretch>
                  <a:fillRect r="-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4FCB8545-C674-E444-8C41-02C679CE9662}"/>
                  </a:ext>
                </a:extLst>
              </p:cNvPr>
              <p:cNvSpPr txBox="1">
                <a:spLocks/>
              </p:cNvSpPr>
              <p:nvPr/>
            </p:nvSpPr>
            <p:spPr bwMode="auto">
              <a:xfrm>
                <a:off x="384175" y="1729944"/>
                <a:ext cx="4187823" cy="461907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68" indent="-269868" algn="l" rtl="0" eaLnBrk="0" fontAlgn="base" hangingPunct="0">
                  <a:spcBef>
                    <a:spcPct val="0"/>
                  </a:spcBef>
                  <a:spcAft>
                    <a:spcPct val="75000"/>
                  </a:spcAft>
                  <a:buChar char="•"/>
                  <a:defRPr sz="2000">
                    <a:solidFill>
                      <a:schemeClr val="tx1"/>
                    </a:solidFill>
                    <a:latin typeface="+mn-lt"/>
                    <a:ea typeface="+mn-ea"/>
                    <a:cs typeface="+mn-cs"/>
                  </a:defRPr>
                </a:lvl1pPr>
                <a:lvl2pPr marL="538149" indent="-266693" algn="l" rtl="0" eaLnBrk="0" fontAlgn="base" hangingPunct="0">
                  <a:spcBef>
                    <a:spcPct val="0"/>
                  </a:spcBef>
                  <a:spcAft>
                    <a:spcPct val="75000"/>
                  </a:spcAft>
                  <a:buChar char="•"/>
                  <a:defRPr sz="2000">
                    <a:solidFill>
                      <a:schemeClr val="tx1"/>
                    </a:solidFill>
                    <a:latin typeface="+mn-lt"/>
                  </a:defRPr>
                </a:lvl2pPr>
                <a:lvl3pPr marL="809605" indent="-269868" algn="l" rtl="0" eaLnBrk="0" fontAlgn="base" hangingPunct="0">
                  <a:spcBef>
                    <a:spcPct val="0"/>
                  </a:spcBef>
                  <a:spcAft>
                    <a:spcPct val="75000"/>
                  </a:spcAft>
                  <a:buChar char="•"/>
                  <a:defRPr sz="2000">
                    <a:solidFill>
                      <a:schemeClr val="tx1"/>
                    </a:solidFill>
                    <a:latin typeface="+mn-lt"/>
                  </a:defRPr>
                </a:lvl3pPr>
                <a:lvl4pPr marL="1079473" indent="-268281" algn="l" rtl="0" eaLnBrk="0" fontAlgn="base" hangingPunct="0">
                  <a:spcBef>
                    <a:spcPct val="0"/>
                  </a:spcBef>
                  <a:spcAft>
                    <a:spcPct val="75000"/>
                  </a:spcAft>
                  <a:buChar char="•"/>
                  <a:defRPr sz="2000">
                    <a:solidFill>
                      <a:schemeClr val="tx1"/>
                    </a:solidFill>
                    <a:latin typeface="+mn-lt"/>
                  </a:defRPr>
                </a:lvl4pPr>
                <a:lvl5pPr marL="1350929" indent="-269868" algn="l" rtl="0" eaLnBrk="0" fontAlgn="base" hangingPunct="0">
                  <a:spcBef>
                    <a:spcPct val="0"/>
                  </a:spcBef>
                  <a:spcAft>
                    <a:spcPct val="75000"/>
                  </a:spcAft>
                  <a:buChar char="•"/>
                  <a:defRPr sz="2000">
                    <a:solidFill>
                      <a:schemeClr val="tx1"/>
                    </a:solidFill>
                    <a:latin typeface="+mn-lt"/>
                  </a:defRPr>
                </a:lvl5pPr>
                <a:lvl6pPr marL="1808117" indent="-269868" algn="l" rtl="0" fontAlgn="base">
                  <a:spcBef>
                    <a:spcPct val="0"/>
                  </a:spcBef>
                  <a:spcAft>
                    <a:spcPct val="75000"/>
                  </a:spcAft>
                  <a:buChar char="•"/>
                  <a:defRPr sz="2000">
                    <a:solidFill>
                      <a:schemeClr val="tx1"/>
                    </a:solidFill>
                    <a:latin typeface="+mn-lt"/>
                  </a:defRPr>
                </a:lvl6pPr>
                <a:lvl7pPr marL="2265306" indent="-269868" algn="l" rtl="0" fontAlgn="base">
                  <a:spcBef>
                    <a:spcPct val="0"/>
                  </a:spcBef>
                  <a:spcAft>
                    <a:spcPct val="75000"/>
                  </a:spcAft>
                  <a:buChar char="•"/>
                  <a:defRPr sz="2000">
                    <a:solidFill>
                      <a:schemeClr val="tx1"/>
                    </a:solidFill>
                    <a:latin typeface="+mn-lt"/>
                  </a:defRPr>
                </a:lvl7pPr>
                <a:lvl8pPr marL="2722495" indent="-269868" algn="l" rtl="0" fontAlgn="base">
                  <a:spcBef>
                    <a:spcPct val="0"/>
                  </a:spcBef>
                  <a:spcAft>
                    <a:spcPct val="75000"/>
                  </a:spcAft>
                  <a:buChar char="•"/>
                  <a:defRPr sz="2000">
                    <a:solidFill>
                      <a:schemeClr val="tx1"/>
                    </a:solidFill>
                    <a:latin typeface="+mn-lt"/>
                  </a:defRPr>
                </a:lvl8pPr>
                <a:lvl9pPr marL="3179683" indent="-269868" algn="l" rtl="0" fontAlgn="base">
                  <a:spcBef>
                    <a:spcPct val="0"/>
                  </a:spcBef>
                  <a:spcAft>
                    <a:spcPct val="75000"/>
                  </a:spcAft>
                  <a:buChar char="•"/>
                  <a:defRPr sz="2000">
                    <a:solidFill>
                      <a:schemeClr val="tx1"/>
                    </a:solidFill>
                    <a:latin typeface="+mn-lt"/>
                  </a:defRPr>
                </a:lvl9pPr>
              </a:lstStyle>
              <a:p>
                <a:pPr marL="457200" indent="-457200">
                  <a:buFont typeface="+mj-lt"/>
                  <a:buAutoNum type="arabicPeriod"/>
                </a:pPr>
                <a:r>
                  <a:rPr lang="en-US" sz="2400" b="1" kern="0" dirty="0">
                    <a:solidFill>
                      <a:schemeClr val="tx2">
                        <a:lumMod val="75000"/>
                      </a:schemeClr>
                    </a:solidFill>
                  </a:rPr>
                  <a:t>Blade operating point</a:t>
                </a:r>
                <a:endParaRPr lang="en-GB" sz="2400" b="1" i="1" kern="0" dirty="0">
                  <a:solidFill>
                    <a:schemeClr val="tx2">
                      <a:lumMod val="75000"/>
                    </a:schemeClr>
                  </a:solidFill>
                  <a:latin typeface="Cambria Math" panose="02040503050406030204" pitchFamily="18" charset="0"/>
                </a:endParaRPr>
              </a:p>
              <a:p>
                <a:pPr marL="268281" lvl="1" indent="0">
                  <a:buFontTx/>
                  <a:buNone/>
                </a:pPr>
                <a14:m>
                  <m:oMathPara xmlns:m="http://schemas.openxmlformats.org/officeDocument/2006/math">
                    <m:oMathParaPr>
                      <m:jc m:val="centerGroup"/>
                    </m:oMathParaPr>
                    <m:oMath xmlns:m="http://schemas.openxmlformats.org/officeDocument/2006/math">
                      <m:r>
                        <a:rPr lang="en-GB" b="1" i="1" kern="0" smtClean="0">
                          <a:solidFill>
                            <a:schemeClr val="tx1"/>
                          </a:solidFill>
                          <a:latin typeface="Cambria Math" panose="02040503050406030204" pitchFamily="18" charset="0"/>
                        </a:rPr>
                        <m:t>𝝓</m:t>
                      </m:r>
                      <m:r>
                        <a:rPr lang="en-GB" b="1" i="1" kern="0" smtClean="0">
                          <a:solidFill>
                            <a:schemeClr val="tx1"/>
                          </a:solidFill>
                          <a:latin typeface="Cambria Math" panose="02040503050406030204" pitchFamily="18" charset="0"/>
                        </a:rPr>
                        <m:t>=</m:t>
                      </m:r>
                      <m:r>
                        <a:rPr lang="en-GB" b="1" i="1" kern="0" smtClean="0">
                          <a:solidFill>
                            <a:schemeClr val="tx1"/>
                          </a:solidFill>
                          <a:latin typeface="Cambria Math" panose="02040503050406030204" pitchFamily="18" charset="0"/>
                        </a:rPr>
                        <m:t>𝟎</m:t>
                      </m:r>
                      <m:r>
                        <a:rPr lang="en-GB" b="1" i="1" kern="0" smtClean="0">
                          <a:solidFill>
                            <a:schemeClr val="tx1"/>
                          </a:solidFill>
                          <a:latin typeface="Cambria Math" panose="02040503050406030204" pitchFamily="18" charset="0"/>
                        </a:rPr>
                        <m:t>.</m:t>
                      </m:r>
                      <m:r>
                        <a:rPr lang="en-GB" b="1" i="1" kern="0" smtClean="0">
                          <a:solidFill>
                            <a:schemeClr val="tx1"/>
                          </a:solidFill>
                          <a:latin typeface="Cambria Math" panose="02040503050406030204" pitchFamily="18" charset="0"/>
                        </a:rPr>
                        <m:t>𝟖</m:t>
                      </m:r>
                      <m:r>
                        <a:rPr lang="en-GB" b="1" i="1" kern="0" smtClean="0">
                          <a:solidFill>
                            <a:schemeClr val="tx1"/>
                          </a:solidFill>
                          <a:latin typeface="Cambria Math" panose="02040503050406030204" pitchFamily="18" charset="0"/>
                        </a:rPr>
                        <m:t>, </m:t>
                      </m:r>
                      <m:r>
                        <a:rPr lang="en-GB" b="1" i="1" kern="0" smtClean="0">
                          <a:solidFill>
                            <a:schemeClr val="tx1"/>
                          </a:solidFill>
                          <a:latin typeface="Cambria Math" panose="02040503050406030204" pitchFamily="18" charset="0"/>
                        </a:rPr>
                        <m:t>𝝍</m:t>
                      </m:r>
                      <m:r>
                        <a:rPr lang="en-GB" b="1" i="1" kern="0" smtClean="0">
                          <a:solidFill>
                            <a:schemeClr val="tx1"/>
                          </a:solidFill>
                          <a:latin typeface="Cambria Math" panose="02040503050406030204" pitchFamily="18" charset="0"/>
                        </a:rPr>
                        <m:t>=</m:t>
                      </m:r>
                      <m:r>
                        <a:rPr lang="en-GB" b="1" i="1" kern="0" smtClean="0">
                          <a:solidFill>
                            <a:schemeClr val="tx1"/>
                          </a:solidFill>
                          <a:latin typeface="Cambria Math" panose="02040503050406030204" pitchFamily="18" charset="0"/>
                        </a:rPr>
                        <m:t>𝟎</m:t>
                      </m:r>
                      <m:r>
                        <a:rPr lang="en-GB" b="1" i="1" kern="0" smtClean="0">
                          <a:solidFill>
                            <a:schemeClr val="tx1"/>
                          </a:solidFill>
                          <a:latin typeface="Cambria Math" panose="02040503050406030204" pitchFamily="18" charset="0"/>
                        </a:rPr>
                        <m:t>.</m:t>
                      </m:r>
                      <m:r>
                        <a:rPr lang="en-GB" b="1" i="1" kern="0" smtClean="0">
                          <a:solidFill>
                            <a:schemeClr val="tx1"/>
                          </a:solidFill>
                          <a:latin typeface="Cambria Math" panose="02040503050406030204" pitchFamily="18" charset="0"/>
                        </a:rPr>
                        <m:t>𝟐𝟓</m:t>
                      </m:r>
                    </m:oMath>
                  </m:oMathPara>
                </a14:m>
                <a:endParaRPr lang="en-GB" b="1" i="1" kern="0" dirty="0">
                  <a:solidFill>
                    <a:schemeClr val="tx1"/>
                  </a:solidFill>
                  <a:latin typeface="Cambria Math" panose="02040503050406030204" pitchFamily="18" charset="0"/>
                </a:endParaRPr>
              </a:p>
              <a:p>
                <a:pPr marL="268281" lvl="1" indent="0">
                  <a:buFontTx/>
                  <a:buNone/>
                </a:pPr>
                <a14:m>
                  <m:oMathPara xmlns:m="http://schemas.openxmlformats.org/officeDocument/2006/math">
                    <m:oMathParaPr>
                      <m:jc m:val="centerGroup"/>
                    </m:oMathParaPr>
                    <m:oMath xmlns:m="http://schemas.openxmlformats.org/officeDocument/2006/math">
                      <m:r>
                        <a:rPr lang="en-GB" b="1" i="1" kern="0" smtClean="0">
                          <a:solidFill>
                            <a:schemeClr val="tx1"/>
                          </a:solidFill>
                          <a:latin typeface="Cambria Math" panose="02040503050406030204" pitchFamily="18" charset="0"/>
                        </a:rPr>
                        <m:t>∴</m:t>
                      </m:r>
                      <m:r>
                        <a:rPr lang="en-GB" b="1" i="1" kern="0" smtClean="0">
                          <a:solidFill>
                            <a:schemeClr val="tx1"/>
                          </a:solidFill>
                          <a:latin typeface="Cambria Math" panose="02040503050406030204" pitchFamily="18" charset="0"/>
                        </a:rPr>
                        <m:t>𝝈</m:t>
                      </m:r>
                      <m:r>
                        <a:rPr lang="en-GB" b="1" i="1" kern="0" smtClean="0">
                          <a:solidFill>
                            <a:schemeClr val="tx1"/>
                          </a:solidFill>
                          <a:latin typeface="Cambria Math" panose="02040503050406030204" pitchFamily="18" charset="0"/>
                        </a:rPr>
                        <m:t>=</m:t>
                      </m:r>
                      <m:r>
                        <a:rPr lang="en-GB" b="1" i="1" kern="0" smtClean="0">
                          <a:solidFill>
                            <a:schemeClr val="tx1"/>
                          </a:solidFill>
                          <a:latin typeface="Cambria Math" panose="02040503050406030204" pitchFamily="18" charset="0"/>
                        </a:rPr>
                        <m:t>𝟏</m:t>
                      </m:r>
                      <m:r>
                        <a:rPr lang="en-GB" b="1" i="1" kern="0" smtClean="0">
                          <a:solidFill>
                            <a:schemeClr val="tx1"/>
                          </a:solidFill>
                          <a:latin typeface="Cambria Math" panose="02040503050406030204" pitchFamily="18" charset="0"/>
                        </a:rPr>
                        <m:t>.</m:t>
                      </m:r>
                      <m:r>
                        <a:rPr lang="en-GB" b="1" i="1" kern="0" smtClean="0">
                          <a:solidFill>
                            <a:schemeClr val="tx1"/>
                          </a:solidFill>
                          <a:latin typeface="Cambria Math" panose="02040503050406030204" pitchFamily="18" charset="0"/>
                        </a:rPr>
                        <m:t>𝟏𝟑𝟏𝟒</m:t>
                      </m:r>
                    </m:oMath>
                  </m:oMathPara>
                </a14:m>
                <a:endParaRPr lang="en-GB" b="1" kern="0" dirty="0">
                  <a:solidFill>
                    <a:schemeClr val="tx1"/>
                  </a:solidFill>
                </a:endParaRPr>
              </a:p>
              <a:p>
                <a:pPr marL="457200" indent="-457200">
                  <a:buFont typeface="+mj-lt"/>
                  <a:buAutoNum type="arabicPeriod"/>
                </a:pPr>
                <a:r>
                  <a:rPr lang="en-GB" sz="2400" b="1" kern="0" dirty="0">
                    <a:solidFill>
                      <a:schemeClr val="tx2">
                        <a:lumMod val="75000"/>
                      </a:schemeClr>
                    </a:solidFill>
                  </a:rPr>
                  <a:t>Superiority parameter</a:t>
                </a:r>
              </a:p>
              <a:p>
                <a:pPr marL="268281" lvl="1" indent="0">
                  <a:buFontTx/>
                  <a:buNone/>
                </a:pPr>
                <a:r>
                  <a:rPr lang="en-GB" b="1" kern="0" dirty="0">
                    <a:solidFill>
                      <a:schemeClr val="tx2">
                        <a:lumMod val="75000"/>
                      </a:schemeClr>
                    </a:solidFill>
                  </a:rPr>
                  <a:t> 	       Maximise </a:t>
                </a:r>
                <a14:m>
                  <m:oMath xmlns:m="http://schemas.openxmlformats.org/officeDocument/2006/math">
                    <m:r>
                      <a:rPr lang="en-GB" b="1" kern="0">
                        <a:solidFill>
                          <a:schemeClr val="tx2">
                            <a:lumMod val="75000"/>
                          </a:schemeClr>
                        </a:solidFill>
                        <a:latin typeface="Cambria Math" panose="02040503050406030204" pitchFamily="18" charset="0"/>
                      </a:rPr>
                      <m:t>𝚺</m:t>
                    </m:r>
                  </m:oMath>
                </a14:m>
                <a:endParaRPr lang="en-GB" b="1" kern="0" dirty="0">
                  <a:solidFill>
                    <a:schemeClr val="tx2">
                      <a:lumMod val="75000"/>
                    </a:schemeClr>
                  </a:solidFill>
                  <a:latin typeface="Cambria Math" panose="02040503050406030204" pitchFamily="18" charset="0"/>
                </a:endParaRPr>
              </a:p>
              <a:p>
                <a:pPr marL="268281" lvl="1" indent="0">
                  <a:buFontTx/>
                  <a:buNone/>
                </a:pPr>
                <a14:m>
                  <m:oMathPara xmlns:m="http://schemas.openxmlformats.org/officeDocument/2006/math">
                    <m:oMathParaPr>
                      <m:jc m:val="centerGroup"/>
                    </m:oMathParaPr>
                    <m:oMath xmlns:m="http://schemas.openxmlformats.org/officeDocument/2006/math">
                      <m:r>
                        <a:rPr lang="en-GB" b="1" i="1" kern="0">
                          <a:latin typeface="Cambria Math" panose="02040503050406030204" pitchFamily="18" charset="0"/>
                        </a:rPr>
                        <m:t>∴</m:t>
                      </m:r>
                      <m:sSub>
                        <m:sSubPr>
                          <m:ctrlPr>
                            <a:rPr lang="en-GB" b="1" i="1" kern="0">
                              <a:latin typeface="Cambria Math" panose="02040503050406030204" pitchFamily="18" charset="0"/>
                            </a:rPr>
                          </m:ctrlPr>
                        </m:sSubPr>
                        <m:e>
                          <m:r>
                            <a:rPr lang="en-GB" b="1" i="1" kern="0">
                              <a:latin typeface="Cambria Math" panose="02040503050406030204" pitchFamily="18" charset="0"/>
                            </a:rPr>
                            <m:t>𝒓</m:t>
                          </m:r>
                        </m:e>
                        <m:sub>
                          <m:r>
                            <a:rPr lang="en-GB" b="1" i="1" kern="0">
                              <a:latin typeface="Cambria Math" panose="02040503050406030204" pitchFamily="18" charset="0"/>
                            </a:rPr>
                            <m:t>𝒄</m:t>
                          </m:r>
                        </m:sub>
                      </m:sSub>
                      <m:r>
                        <a:rPr lang="en-GB" b="1" i="1" kern="0">
                          <a:latin typeface="Cambria Math" panose="02040503050406030204" pitchFamily="18" charset="0"/>
                        </a:rPr>
                        <m:t>=</m:t>
                      </m:r>
                      <m:r>
                        <a:rPr lang="en-GB" b="1" i="1" kern="0">
                          <a:latin typeface="Cambria Math" panose="02040503050406030204" pitchFamily="18" charset="0"/>
                        </a:rPr>
                        <m:t>𝟔𝟎</m:t>
                      </m:r>
                      <m:r>
                        <a:rPr lang="en-GB" b="1" i="1" kern="0">
                          <a:latin typeface="Cambria Math" panose="02040503050406030204" pitchFamily="18" charset="0"/>
                        </a:rPr>
                        <m:t> </m:t>
                      </m:r>
                      <m:r>
                        <a:rPr lang="en-GB" b="1" i="1" kern="0">
                          <a:latin typeface="Cambria Math" panose="02040503050406030204" pitchFamily="18" charset="0"/>
                        </a:rPr>
                        <m:t>𝒎𝒎</m:t>
                      </m:r>
                    </m:oMath>
                  </m:oMathPara>
                </a14:m>
                <a:endParaRPr lang="en-GB" b="1" kern="0" dirty="0"/>
              </a:p>
              <a:p>
                <a:pPr marL="268281" lvl="1" indent="0">
                  <a:buFontTx/>
                  <a:buNone/>
                </a:pPr>
                <a14:m>
                  <m:oMathPara xmlns:m="http://schemas.openxmlformats.org/officeDocument/2006/math">
                    <m:oMathParaPr>
                      <m:jc m:val="centerGroup"/>
                    </m:oMathParaPr>
                    <m:oMath xmlns:m="http://schemas.openxmlformats.org/officeDocument/2006/math">
                      <m:r>
                        <a:rPr lang="en-GB" b="1" i="1" kern="0">
                          <a:latin typeface="Cambria Math" panose="02040503050406030204" pitchFamily="18" charset="0"/>
                        </a:rPr>
                        <m:t>∴</m:t>
                      </m:r>
                      <m:sSub>
                        <m:sSubPr>
                          <m:ctrlPr>
                            <a:rPr lang="en-GB" b="1" i="1" kern="0">
                              <a:latin typeface="Cambria Math" panose="02040503050406030204" pitchFamily="18" charset="0"/>
                            </a:rPr>
                          </m:ctrlPr>
                        </m:sSubPr>
                        <m:e>
                          <m:r>
                            <a:rPr lang="en-GB" b="1" i="1" kern="0">
                              <a:latin typeface="Cambria Math" panose="02040503050406030204" pitchFamily="18" charset="0"/>
                            </a:rPr>
                            <m:t>𝒓</m:t>
                          </m:r>
                        </m:e>
                        <m:sub>
                          <m:r>
                            <a:rPr lang="en-GB" b="1" i="1" kern="0">
                              <a:latin typeface="Cambria Math" panose="02040503050406030204" pitchFamily="18" charset="0"/>
                            </a:rPr>
                            <m:t>𝒉</m:t>
                          </m:r>
                        </m:sub>
                      </m:sSub>
                      <m:r>
                        <a:rPr lang="en-GB" b="1" i="1" kern="0">
                          <a:latin typeface="Cambria Math" panose="02040503050406030204" pitchFamily="18" charset="0"/>
                        </a:rPr>
                        <m:t>=</m:t>
                      </m:r>
                      <m:r>
                        <a:rPr lang="en-GB" b="1" i="1" kern="0">
                          <a:latin typeface="Cambria Math" panose="02040503050406030204" pitchFamily="18" charset="0"/>
                        </a:rPr>
                        <m:t>𝟐𝟎</m:t>
                      </m:r>
                      <m:r>
                        <a:rPr lang="en-GB" b="1" i="1" kern="0">
                          <a:latin typeface="Cambria Math" panose="02040503050406030204" pitchFamily="18" charset="0"/>
                        </a:rPr>
                        <m:t> </m:t>
                      </m:r>
                      <m:r>
                        <a:rPr lang="en-GB" b="1" i="1" kern="0">
                          <a:latin typeface="Cambria Math" panose="02040503050406030204" pitchFamily="18" charset="0"/>
                        </a:rPr>
                        <m:t>𝒎𝒎</m:t>
                      </m:r>
                    </m:oMath>
                  </m:oMathPara>
                </a14:m>
                <a:endParaRPr lang="en-GB" b="1" kern="0" dirty="0"/>
              </a:p>
              <a:p>
                <a:pPr marL="268281" lvl="1" indent="0">
                  <a:buFontTx/>
                  <a:buNone/>
                </a:pPr>
                <a14:m>
                  <m:oMathPara xmlns:m="http://schemas.openxmlformats.org/officeDocument/2006/math">
                    <m:oMathParaPr>
                      <m:jc m:val="centerGroup"/>
                    </m:oMathParaPr>
                    <m:oMath xmlns:m="http://schemas.openxmlformats.org/officeDocument/2006/math">
                      <m:r>
                        <a:rPr lang="en-GB" b="1" kern="0" smtClean="0">
                          <a:latin typeface="Cambria Math" panose="02040503050406030204" pitchFamily="18" charset="0"/>
                        </a:rPr>
                        <m:t>𝛀</m:t>
                      </m:r>
                      <m:r>
                        <a:rPr lang="en-GB" b="1" kern="0" smtClean="0">
                          <a:latin typeface="Cambria Math" panose="02040503050406030204" pitchFamily="18" charset="0"/>
                        </a:rPr>
                        <m:t>=</m:t>
                      </m:r>
                      <m:r>
                        <a:rPr lang="en-GB" b="1" kern="0" smtClean="0">
                          <a:latin typeface="Cambria Math" panose="02040503050406030204" pitchFamily="18" charset="0"/>
                        </a:rPr>
                        <m:t>𝟔𝟎𝟎𝟎</m:t>
                      </m:r>
                      <m:r>
                        <a:rPr lang="en-GB" b="1" kern="0" smtClean="0">
                          <a:latin typeface="Cambria Math" panose="02040503050406030204" pitchFamily="18" charset="0"/>
                        </a:rPr>
                        <m:t> </m:t>
                      </m:r>
                      <m:r>
                        <a:rPr lang="en-GB" b="1" kern="0" smtClean="0">
                          <a:latin typeface="Cambria Math" panose="02040503050406030204" pitchFamily="18" charset="0"/>
                        </a:rPr>
                        <m:t>𝐑𝐏𝐌</m:t>
                      </m:r>
                    </m:oMath>
                  </m:oMathPara>
                </a14:m>
                <a:endParaRPr lang="en-GB" b="1" kern="0" dirty="0"/>
              </a:p>
              <a:p>
                <a:pPr marL="268281" lvl="1" indent="0">
                  <a:buFontTx/>
                  <a:buNone/>
                </a:pPr>
                <a:r>
                  <a:rPr lang="en-GB" b="1" kern="0" dirty="0"/>
                  <a:t>	</a:t>
                </a:r>
              </a:p>
            </p:txBody>
          </p:sp>
        </mc:Choice>
        <mc:Fallback>
          <p:sp>
            <p:nvSpPr>
              <p:cNvPr id="13" name="Content Placeholder 2">
                <a:extLst>
                  <a:ext uri="{FF2B5EF4-FFF2-40B4-BE49-F238E27FC236}">
                    <a16:creationId xmlns:a16="http://schemas.microsoft.com/office/drawing/2014/main" id="{4FCB8545-C674-E444-8C41-02C679CE9662}"/>
                  </a:ext>
                </a:extLst>
              </p:cNvPr>
              <p:cNvSpPr txBox="1">
                <a:spLocks noRot="1" noChangeAspect="1" noMove="1" noResize="1" noEditPoints="1" noAdjustHandles="1" noChangeArrowheads="1" noChangeShapeType="1" noTextEdit="1"/>
              </p:cNvSpPr>
              <p:nvPr/>
            </p:nvSpPr>
            <p:spPr bwMode="auto">
              <a:xfrm>
                <a:off x="384175" y="1729944"/>
                <a:ext cx="4187823" cy="4619077"/>
              </a:xfrm>
              <a:prstGeom prst="rect">
                <a:avLst/>
              </a:prstGeom>
              <a:blipFill>
                <a:blip r:embed="rId6"/>
                <a:stretch>
                  <a:fillRect l="-3927" t="-19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693981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9BFC-C300-5248-B3C0-E91630EF759A}"/>
              </a:ext>
            </a:extLst>
          </p:cNvPr>
          <p:cNvSpPr>
            <a:spLocks noGrp="1"/>
          </p:cNvSpPr>
          <p:nvPr>
            <p:ph type="title"/>
          </p:nvPr>
        </p:nvSpPr>
        <p:spPr/>
        <p:txBody>
          <a:bodyPr/>
          <a:lstStyle/>
          <a:p>
            <a:r>
              <a:rPr lang="en-US" dirty="0"/>
              <a:t>Stationary Test Rig</a:t>
            </a:r>
          </a:p>
        </p:txBody>
      </p:sp>
      <p:sp>
        <p:nvSpPr>
          <p:cNvPr id="4" name="Slide Number Placeholder 3">
            <a:extLst>
              <a:ext uri="{FF2B5EF4-FFF2-40B4-BE49-F238E27FC236}">
                <a16:creationId xmlns:a16="http://schemas.microsoft.com/office/drawing/2014/main" id="{53385EA2-6A72-FD44-9262-8A81CD12D496}"/>
              </a:ext>
            </a:extLst>
          </p:cNvPr>
          <p:cNvSpPr>
            <a:spLocks noGrp="1"/>
          </p:cNvSpPr>
          <p:nvPr>
            <p:ph type="sldNum" sz="quarter" idx="10"/>
          </p:nvPr>
        </p:nvSpPr>
        <p:spPr/>
        <p:txBody>
          <a:bodyPr/>
          <a:lstStyle/>
          <a:p>
            <a:pPr>
              <a:defRPr/>
            </a:pPr>
            <a:fld id="{7450B514-6E3B-4CB5-8B71-D7910935A798}" type="slidenum">
              <a:rPr lang="en-GB" smtClean="0"/>
              <a:pPr>
                <a:defRPr/>
              </a:pPr>
              <a:t>16</a:t>
            </a:fld>
            <a:endParaRPr lang="en-GB"/>
          </a:p>
        </p:txBody>
      </p:sp>
      <p:pic>
        <p:nvPicPr>
          <p:cNvPr id="9" name="Content Placeholder 8">
            <a:extLst>
              <a:ext uri="{FF2B5EF4-FFF2-40B4-BE49-F238E27FC236}">
                <a16:creationId xmlns:a16="http://schemas.microsoft.com/office/drawing/2014/main" id="{24565FD8-3C94-AE44-ACF6-060CBC8B74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27450" y="1865686"/>
            <a:ext cx="4446541" cy="4369210"/>
          </a:xfrm>
        </p:spPr>
      </p:pic>
      <p:sp>
        <p:nvSpPr>
          <p:cNvPr id="10" name="Right Arrow 9">
            <a:extLst>
              <a:ext uri="{FF2B5EF4-FFF2-40B4-BE49-F238E27FC236}">
                <a16:creationId xmlns:a16="http://schemas.microsoft.com/office/drawing/2014/main" id="{59588548-1009-FB44-B4B4-C97DD1E3BEC9}"/>
              </a:ext>
            </a:extLst>
          </p:cNvPr>
          <p:cNvSpPr/>
          <p:nvPr/>
        </p:nvSpPr>
        <p:spPr bwMode="auto">
          <a:xfrm>
            <a:off x="7862888" y="3700667"/>
            <a:ext cx="622206" cy="349624"/>
          </a:xfrm>
          <a:prstGeom prst="rightArrow">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Curved Right Arrow 10">
            <a:extLst>
              <a:ext uri="{FF2B5EF4-FFF2-40B4-BE49-F238E27FC236}">
                <a16:creationId xmlns:a16="http://schemas.microsoft.com/office/drawing/2014/main" id="{9FC179EC-E204-4C43-959B-73BA66E15D35}"/>
              </a:ext>
            </a:extLst>
          </p:cNvPr>
          <p:cNvSpPr/>
          <p:nvPr/>
        </p:nvSpPr>
        <p:spPr bwMode="auto">
          <a:xfrm>
            <a:off x="4087906" y="2536329"/>
            <a:ext cx="968188" cy="1024703"/>
          </a:xfrm>
          <a:prstGeom prst="curvedRightArrow">
            <a:avLst>
              <a:gd name="adj1" fmla="val 19160"/>
              <a:gd name="adj2" fmla="val 48600"/>
              <a:gd name="adj3" fmla="val 43056"/>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Curved Right Arrow 11">
            <a:extLst>
              <a:ext uri="{FF2B5EF4-FFF2-40B4-BE49-F238E27FC236}">
                <a16:creationId xmlns:a16="http://schemas.microsoft.com/office/drawing/2014/main" id="{65D3A5E8-9542-D947-A343-29667D0CD463}"/>
              </a:ext>
            </a:extLst>
          </p:cNvPr>
          <p:cNvSpPr/>
          <p:nvPr/>
        </p:nvSpPr>
        <p:spPr bwMode="auto">
          <a:xfrm flipV="1">
            <a:off x="4087906" y="4050291"/>
            <a:ext cx="968188" cy="1024703"/>
          </a:xfrm>
          <a:prstGeom prst="curvedRightArrow">
            <a:avLst>
              <a:gd name="adj1" fmla="val 19160"/>
              <a:gd name="adj2" fmla="val 48600"/>
              <a:gd name="adj3" fmla="val 43056"/>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66A1BBC2-37E4-4F4F-A4BB-29D9A40DA18D}"/>
              </a:ext>
            </a:extLst>
          </p:cNvPr>
          <p:cNvSpPr txBox="1"/>
          <p:nvPr/>
        </p:nvSpPr>
        <p:spPr>
          <a:xfrm>
            <a:off x="970009" y="2536329"/>
            <a:ext cx="1582318" cy="369332"/>
          </a:xfrm>
          <a:prstGeom prst="rect">
            <a:avLst/>
          </a:prstGeom>
          <a:noFill/>
        </p:spPr>
        <p:txBody>
          <a:bodyPr wrap="square" rtlCol="0">
            <a:spAutoFit/>
          </a:bodyPr>
          <a:lstStyle/>
          <a:p>
            <a:r>
              <a:rPr lang="en-US" b="1" dirty="0"/>
              <a:t>Measured:</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98254F0-C370-B94E-96E9-4704D00E8204}"/>
                  </a:ext>
                </a:extLst>
              </p:cNvPr>
              <p:cNvSpPr txBox="1"/>
              <p:nvPr/>
            </p:nvSpPr>
            <p:spPr>
              <a:xfrm>
                <a:off x="525591" y="3048680"/>
                <a:ext cx="2446338" cy="646331"/>
              </a:xfrm>
              <a:prstGeom prst="rect">
                <a:avLst/>
              </a:prstGeom>
              <a:noFill/>
            </p:spPr>
            <p:txBody>
              <a:bodyPr wrap="square" rtlCol="0">
                <a:spAutoFit/>
              </a:bodyPr>
              <a:lstStyle/>
              <a:p>
                <a:r>
                  <a:rPr lang="en-GB" b="0" dirty="0"/>
                  <a:t>Thrust, Power, </a:t>
                </a:r>
                <a14:m>
                  <m:oMath xmlns:m="http://schemas.openxmlformats.org/officeDocument/2006/math">
                    <m:r>
                      <m:rPr>
                        <m:sty m:val="p"/>
                      </m:rPr>
                      <a:rPr lang="en-GB" b="0" i="0" smtClean="0">
                        <a:latin typeface="Cambria Math" panose="02040503050406030204" pitchFamily="18" charset="0"/>
                      </a:rPr>
                      <m:t>Ω</m:t>
                    </m:r>
                    <m:r>
                      <a:rPr lang="en-GB" b="0" i="0" smtClean="0">
                        <a:latin typeface="Cambria Math" panose="02040503050406030204" pitchFamily="18" charset="0"/>
                      </a:rPr>
                      <m:t> </m:t>
                    </m:r>
                  </m:oMath>
                </a14:m>
                <a:r>
                  <a:rPr lang="en-US" dirty="0"/>
                  <a:t>and Static Pressure</a:t>
                </a:r>
              </a:p>
            </p:txBody>
          </p:sp>
        </mc:Choice>
        <mc:Fallback>
          <p:sp>
            <p:nvSpPr>
              <p:cNvPr id="14" name="TextBox 13">
                <a:extLst>
                  <a:ext uri="{FF2B5EF4-FFF2-40B4-BE49-F238E27FC236}">
                    <a16:creationId xmlns:a16="http://schemas.microsoft.com/office/drawing/2014/main" id="{398254F0-C370-B94E-96E9-4704D00E8204}"/>
                  </a:ext>
                </a:extLst>
              </p:cNvPr>
              <p:cNvSpPr txBox="1">
                <a:spLocks noRot="1" noChangeAspect="1" noMove="1" noResize="1" noEditPoints="1" noAdjustHandles="1" noChangeArrowheads="1" noChangeShapeType="1" noTextEdit="1"/>
              </p:cNvSpPr>
              <p:nvPr/>
            </p:nvSpPr>
            <p:spPr>
              <a:xfrm>
                <a:off x="525591" y="3048680"/>
                <a:ext cx="2446338" cy="646331"/>
              </a:xfrm>
              <a:prstGeom prst="rect">
                <a:avLst/>
              </a:prstGeom>
              <a:blipFill>
                <a:blip r:embed="rId4"/>
                <a:stretch>
                  <a:fillRect t="-3922" r="-1546" b="-1372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7CE3D14-1711-0C4E-9F76-F8589AC7163B}"/>
              </a:ext>
            </a:extLst>
          </p:cNvPr>
          <p:cNvSpPr txBox="1"/>
          <p:nvPr/>
        </p:nvSpPr>
        <p:spPr>
          <a:xfrm>
            <a:off x="970009" y="4434998"/>
            <a:ext cx="1582318" cy="369332"/>
          </a:xfrm>
          <a:prstGeom prst="rect">
            <a:avLst/>
          </a:prstGeom>
          <a:noFill/>
        </p:spPr>
        <p:txBody>
          <a:bodyPr wrap="square" rtlCol="0">
            <a:spAutoFit/>
          </a:bodyPr>
          <a:lstStyle/>
          <a:p>
            <a:r>
              <a:rPr lang="en-US" b="1" dirty="0"/>
              <a:t>Evaluated:</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3F9BE86-D26A-D949-AEA3-1E029399C49B}"/>
                  </a:ext>
                </a:extLst>
              </p:cNvPr>
              <p:cNvSpPr txBox="1"/>
              <p:nvPr/>
            </p:nvSpPr>
            <p:spPr>
              <a:xfrm>
                <a:off x="525591" y="4947349"/>
                <a:ext cx="2446338" cy="369332"/>
              </a:xfrm>
              <a:prstGeom prst="rect">
                <a:avLst/>
              </a:prstGeom>
              <a:noFill/>
            </p:spPr>
            <p:txBody>
              <a:bodyPr wrap="square" rtlCol="0">
                <a:spAutoFit/>
              </a:bodyPr>
              <a:lstStyle/>
              <a:p>
                <a:r>
                  <a:rPr lang="en-GB" b="0" dirty="0"/>
                  <a:t>Corrected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𝑀</m:t>
                        </m:r>
                      </m:e>
                      <m:sub>
                        <m:r>
                          <a:rPr lang="en-GB" b="0" i="1" smtClean="0">
                            <a:latin typeface="Cambria Math" panose="02040503050406030204" pitchFamily="18" charset="0"/>
                          </a:rPr>
                          <m:t>𝐹</m:t>
                        </m:r>
                      </m:sub>
                    </m:sSub>
                    <m:r>
                      <a:rPr lang="en-GB" b="0" i="1" smtClean="0">
                        <a:latin typeface="Cambria Math" panose="02040503050406030204" pitchFamily="18" charset="0"/>
                      </a:rPr>
                      <m:t> </m:t>
                    </m:r>
                  </m:oMath>
                </a14:m>
                <a:r>
                  <a:rPr lang="en-US" dirty="0"/>
                  <a:t>and </a:t>
                </a:r>
                <a14:m>
                  <m:oMath xmlns:m="http://schemas.openxmlformats.org/officeDocument/2006/math">
                    <m:r>
                      <m:rPr>
                        <m:sty m:val="p"/>
                      </m:rPr>
                      <a:rPr lang="en-GB" b="0" i="0" smtClean="0">
                        <a:latin typeface="Cambria Math" panose="02040503050406030204" pitchFamily="18" charset="0"/>
                      </a:rPr>
                      <m:t>Σ</m:t>
                    </m:r>
                  </m:oMath>
                </a14:m>
                <a:endParaRPr lang="en-US" dirty="0"/>
              </a:p>
            </p:txBody>
          </p:sp>
        </mc:Choice>
        <mc:Fallback>
          <p:sp>
            <p:nvSpPr>
              <p:cNvPr id="16" name="TextBox 15">
                <a:extLst>
                  <a:ext uri="{FF2B5EF4-FFF2-40B4-BE49-F238E27FC236}">
                    <a16:creationId xmlns:a16="http://schemas.microsoft.com/office/drawing/2014/main" id="{E3F9BE86-D26A-D949-AEA3-1E029399C49B}"/>
                  </a:ext>
                </a:extLst>
              </p:cNvPr>
              <p:cNvSpPr txBox="1">
                <a:spLocks noRot="1" noChangeAspect="1" noMove="1" noResize="1" noEditPoints="1" noAdjustHandles="1" noChangeArrowheads="1" noChangeShapeType="1" noTextEdit="1"/>
              </p:cNvSpPr>
              <p:nvPr/>
            </p:nvSpPr>
            <p:spPr>
              <a:xfrm>
                <a:off x="525591" y="4947349"/>
                <a:ext cx="2446338" cy="369332"/>
              </a:xfrm>
              <a:prstGeom prst="rect">
                <a:avLst/>
              </a:prstGeom>
              <a:blipFill>
                <a:blip r:embed="rId5"/>
                <a:stretch>
                  <a:fillRect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114547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2E3CE-7F45-DD4B-9685-63DAD4C6F2B6}"/>
              </a:ext>
            </a:extLst>
          </p:cNvPr>
          <p:cNvSpPr>
            <a:spLocks noGrp="1"/>
          </p:cNvSpPr>
          <p:nvPr>
            <p:ph type="title"/>
          </p:nvPr>
        </p:nvSpPr>
        <p:spPr/>
        <p:txBody>
          <a:bodyPr/>
          <a:lstStyle/>
          <a:p>
            <a:r>
              <a:rPr lang="en-US" dirty="0"/>
              <a:t>Results – Figure of Merit</a:t>
            </a:r>
          </a:p>
        </p:txBody>
      </p:sp>
      <p:sp>
        <p:nvSpPr>
          <p:cNvPr id="4" name="Slide Number Placeholder 3">
            <a:extLst>
              <a:ext uri="{FF2B5EF4-FFF2-40B4-BE49-F238E27FC236}">
                <a16:creationId xmlns:a16="http://schemas.microsoft.com/office/drawing/2014/main" id="{9021177A-652E-CB48-BE9F-11D2A919D0C5}"/>
              </a:ext>
            </a:extLst>
          </p:cNvPr>
          <p:cNvSpPr>
            <a:spLocks noGrp="1"/>
          </p:cNvSpPr>
          <p:nvPr>
            <p:ph type="sldNum" sz="quarter" idx="10"/>
          </p:nvPr>
        </p:nvSpPr>
        <p:spPr/>
        <p:txBody>
          <a:bodyPr/>
          <a:lstStyle/>
          <a:p>
            <a:pPr>
              <a:defRPr/>
            </a:pPr>
            <a:fld id="{7450B514-6E3B-4CB5-8B71-D7910935A798}" type="slidenum">
              <a:rPr lang="en-GB" smtClean="0"/>
              <a:pPr>
                <a:defRPr/>
              </a:pPr>
              <a:t>17</a:t>
            </a:fld>
            <a:endParaRPr lang="en-GB"/>
          </a:p>
        </p:txBody>
      </p:sp>
      <p:pic>
        <p:nvPicPr>
          <p:cNvPr id="15" name="Picture 14" descr="A picture containing screenshot&#10;&#10;Description automatically generated">
            <a:extLst>
              <a:ext uri="{FF2B5EF4-FFF2-40B4-BE49-F238E27FC236}">
                <a16:creationId xmlns:a16="http://schemas.microsoft.com/office/drawing/2014/main" id="{FFA68522-6254-3C4F-A9A6-DC855A956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3371"/>
            <a:ext cx="9144000" cy="4481095"/>
          </a:xfrm>
          <a:prstGeom prst="rect">
            <a:avLst/>
          </a:prstGeom>
        </p:spPr>
      </p:pic>
    </p:spTree>
    <p:extLst>
      <p:ext uri="{BB962C8B-B14F-4D97-AF65-F5344CB8AC3E}">
        <p14:creationId xmlns:p14="http://schemas.microsoft.com/office/powerpoint/2010/main" val="50894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6AF5-6635-3F41-8D8C-CD89CC753077}"/>
              </a:ext>
            </a:extLst>
          </p:cNvPr>
          <p:cNvSpPr>
            <a:spLocks noGrp="1"/>
          </p:cNvSpPr>
          <p:nvPr>
            <p:ph type="title"/>
          </p:nvPr>
        </p:nvSpPr>
        <p:spPr/>
        <p:txBody>
          <a:bodyPr/>
          <a:lstStyle/>
          <a:p>
            <a:r>
              <a:rPr lang="en-US" dirty="0"/>
              <a:t>Fan A vs Fan B – Low Reynolds Separation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0A100A4-DBF6-5E46-AB87-B19FD6485FF0}"/>
                  </a:ext>
                </a:extLst>
              </p:cNvPr>
              <p:cNvSpPr>
                <a:spLocks noGrp="1"/>
              </p:cNvSpPr>
              <p:nvPr>
                <p:ph idx="1"/>
              </p:nvPr>
            </p:nvSpPr>
            <p:spPr>
              <a:xfrm>
                <a:off x="384175" y="1817920"/>
                <a:ext cx="3085166" cy="2004173"/>
              </a:xfrm>
            </p:spPr>
            <p:txBody>
              <a:bodyPr/>
              <a:lstStyle/>
              <a:p>
                <a:pPr marL="0" indent="0">
                  <a:buNone/>
                </a:pPr>
                <a:r>
                  <a:rPr lang="en-US" b="1" dirty="0"/>
                  <a:t>Fan A </a:t>
                </a:r>
                <a14:m>
                  <m:oMath xmlns:m="http://schemas.openxmlformats.org/officeDocument/2006/math">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𝜼</m:t>
                        </m:r>
                      </m:e>
                      <m:sub>
                        <m:r>
                          <a:rPr lang="en-GB" b="1" i="1" smtClean="0">
                            <a:latin typeface="Cambria Math" panose="02040503050406030204" pitchFamily="18" charset="0"/>
                          </a:rPr>
                          <m:t>𝒂</m:t>
                        </m:r>
                      </m:sub>
                    </m:sSub>
                    <m:r>
                      <a:rPr lang="en-GB" b="1" i="1" smtClean="0">
                        <a:latin typeface="Cambria Math" panose="02040503050406030204" pitchFamily="18" charset="0"/>
                      </a:rPr>
                      <m:t>=</m:t>
                    </m:r>
                    <m:r>
                      <a:rPr lang="en-GB" b="1" i="1" smtClean="0">
                        <a:latin typeface="Cambria Math" panose="02040503050406030204" pitchFamily="18" charset="0"/>
                      </a:rPr>
                      <m:t>𝟕𝟖</m:t>
                    </m:r>
                    <m:r>
                      <a:rPr lang="en-GB" b="1" i="1" smtClean="0">
                        <a:latin typeface="Cambria Math" panose="02040503050406030204" pitchFamily="18" charset="0"/>
                      </a:rPr>
                      <m:t>%</m:t>
                    </m:r>
                  </m:oMath>
                </a14:m>
                <a:endParaRPr lang="en-US" b="1" dirty="0"/>
              </a:p>
              <a:p>
                <a:r>
                  <a:rPr lang="en-US" dirty="0"/>
                  <a:t>Low Re at hub (~10,000)</a:t>
                </a:r>
              </a:p>
            </p:txBody>
          </p:sp>
        </mc:Choice>
        <mc:Fallback>
          <p:sp>
            <p:nvSpPr>
              <p:cNvPr id="3" name="Content Placeholder 2">
                <a:extLst>
                  <a:ext uri="{FF2B5EF4-FFF2-40B4-BE49-F238E27FC236}">
                    <a16:creationId xmlns:a16="http://schemas.microsoft.com/office/drawing/2014/main" id="{C0A100A4-DBF6-5E46-AB87-B19FD6485FF0}"/>
                  </a:ext>
                </a:extLst>
              </p:cNvPr>
              <p:cNvSpPr>
                <a:spLocks noGrp="1" noRot="1" noChangeAspect="1" noMove="1" noResize="1" noEditPoints="1" noAdjustHandles="1" noChangeArrowheads="1" noChangeShapeType="1" noTextEdit="1"/>
              </p:cNvSpPr>
              <p:nvPr>
                <p:ph idx="1"/>
              </p:nvPr>
            </p:nvSpPr>
            <p:spPr>
              <a:xfrm>
                <a:off x="384175" y="1817920"/>
                <a:ext cx="3085166" cy="2004173"/>
              </a:xfrm>
              <a:blipFill>
                <a:blip r:embed="rId3"/>
                <a:stretch>
                  <a:fillRect l="-4508" t="-3774" r="-45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973AA7C-2944-AC4A-B71E-ACD92AA8AAB7}"/>
              </a:ext>
            </a:extLst>
          </p:cNvPr>
          <p:cNvSpPr>
            <a:spLocks noGrp="1"/>
          </p:cNvSpPr>
          <p:nvPr>
            <p:ph type="sldNum" sz="quarter" idx="10"/>
          </p:nvPr>
        </p:nvSpPr>
        <p:spPr/>
        <p:txBody>
          <a:bodyPr/>
          <a:lstStyle/>
          <a:p>
            <a:pPr>
              <a:defRPr/>
            </a:pPr>
            <a:fld id="{7450B514-6E3B-4CB5-8B71-D7910935A798}" type="slidenum">
              <a:rPr lang="en-GB" smtClean="0"/>
              <a:pPr>
                <a:defRPr/>
              </a:pPr>
              <a:t>18</a:t>
            </a:fld>
            <a:endParaRPr lang="en-GB"/>
          </a:p>
        </p:txBody>
      </p:sp>
      <p:grpSp>
        <p:nvGrpSpPr>
          <p:cNvPr id="10" name="Group 9">
            <a:extLst>
              <a:ext uri="{FF2B5EF4-FFF2-40B4-BE49-F238E27FC236}">
                <a16:creationId xmlns:a16="http://schemas.microsoft.com/office/drawing/2014/main" id="{0073936C-FFD0-E745-A6CE-1588942ADFDC}"/>
              </a:ext>
            </a:extLst>
          </p:cNvPr>
          <p:cNvGrpSpPr/>
          <p:nvPr/>
        </p:nvGrpSpPr>
        <p:grpSpPr>
          <a:xfrm>
            <a:off x="4251536" y="2149840"/>
            <a:ext cx="4892464" cy="3856306"/>
            <a:chOff x="4249271" y="2044386"/>
            <a:chExt cx="4892464" cy="3856306"/>
          </a:xfrm>
        </p:grpSpPr>
        <p:pic>
          <p:nvPicPr>
            <p:cNvPr id="7" name="Picture 6" descr="A close up of a map&#10;&#10;Description automatically generated">
              <a:extLst>
                <a:ext uri="{FF2B5EF4-FFF2-40B4-BE49-F238E27FC236}">
                  <a16:creationId xmlns:a16="http://schemas.microsoft.com/office/drawing/2014/main" id="{A796C8AA-D692-A14C-BE0C-A32AEFE9A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271" y="2044386"/>
              <a:ext cx="4892464" cy="3856306"/>
            </a:xfrm>
            <a:prstGeom prst="rect">
              <a:avLst/>
            </a:prstGeom>
          </p:spPr>
        </p:pic>
        <p:sp>
          <p:nvSpPr>
            <p:cNvPr id="8" name="TextBox 7">
              <a:extLst>
                <a:ext uri="{FF2B5EF4-FFF2-40B4-BE49-F238E27FC236}">
                  <a16:creationId xmlns:a16="http://schemas.microsoft.com/office/drawing/2014/main" id="{7F428CFD-6F52-0A44-9A68-638B8F674AD6}"/>
                </a:ext>
              </a:extLst>
            </p:cNvPr>
            <p:cNvSpPr txBox="1"/>
            <p:nvPr/>
          </p:nvSpPr>
          <p:spPr>
            <a:xfrm>
              <a:off x="4460827" y="5592915"/>
              <a:ext cx="4182035" cy="307777"/>
            </a:xfrm>
            <a:prstGeom prst="rect">
              <a:avLst/>
            </a:prstGeom>
            <a:noFill/>
          </p:spPr>
          <p:txBody>
            <a:bodyPr wrap="square" rtlCol="0">
              <a:spAutoFit/>
            </a:bodyPr>
            <a:lstStyle/>
            <a:p>
              <a:pPr algn="r"/>
              <a:r>
                <a:rPr lang="en-US" sz="1400" i="1" dirty="0" err="1"/>
                <a:t>Maffioli</a:t>
              </a:r>
              <a:r>
                <a:rPr lang="en-US" sz="1400" i="1" dirty="0"/>
                <a:t> et al. (2015)</a:t>
              </a:r>
            </a:p>
          </p:txBody>
        </p:sp>
      </p:gr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2EDA6994-E421-254E-B9A4-080C2F5B22E9}"/>
                  </a:ext>
                </a:extLst>
              </p:cNvPr>
              <p:cNvSpPr txBox="1">
                <a:spLocks/>
              </p:cNvSpPr>
              <p:nvPr/>
            </p:nvSpPr>
            <p:spPr bwMode="auto">
              <a:xfrm>
                <a:off x="384175" y="4077993"/>
                <a:ext cx="3085166" cy="200417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68" indent="-269868" algn="l" rtl="0" eaLnBrk="0" fontAlgn="base" hangingPunct="0">
                  <a:spcBef>
                    <a:spcPct val="0"/>
                  </a:spcBef>
                  <a:spcAft>
                    <a:spcPct val="75000"/>
                  </a:spcAft>
                  <a:buChar char="•"/>
                  <a:defRPr sz="2000">
                    <a:solidFill>
                      <a:schemeClr val="tx1"/>
                    </a:solidFill>
                    <a:latin typeface="+mn-lt"/>
                    <a:ea typeface="+mn-ea"/>
                    <a:cs typeface="+mn-cs"/>
                  </a:defRPr>
                </a:lvl1pPr>
                <a:lvl2pPr marL="538149" indent="-266693" algn="l" rtl="0" eaLnBrk="0" fontAlgn="base" hangingPunct="0">
                  <a:spcBef>
                    <a:spcPct val="0"/>
                  </a:spcBef>
                  <a:spcAft>
                    <a:spcPct val="75000"/>
                  </a:spcAft>
                  <a:buChar char="•"/>
                  <a:defRPr sz="2000">
                    <a:solidFill>
                      <a:schemeClr val="tx1"/>
                    </a:solidFill>
                    <a:latin typeface="+mn-lt"/>
                  </a:defRPr>
                </a:lvl2pPr>
                <a:lvl3pPr marL="809605" indent="-269868" algn="l" rtl="0" eaLnBrk="0" fontAlgn="base" hangingPunct="0">
                  <a:spcBef>
                    <a:spcPct val="0"/>
                  </a:spcBef>
                  <a:spcAft>
                    <a:spcPct val="75000"/>
                  </a:spcAft>
                  <a:buChar char="•"/>
                  <a:defRPr sz="2000">
                    <a:solidFill>
                      <a:schemeClr val="tx1"/>
                    </a:solidFill>
                    <a:latin typeface="+mn-lt"/>
                  </a:defRPr>
                </a:lvl3pPr>
                <a:lvl4pPr marL="1079473" indent="-268281" algn="l" rtl="0" eaLnBrk="0" fontAlgn="base" hangingPunct="0">
                  <a:spcBef>
                    <a:spcPct val="0"/>
                  </a:spcBef>
                  <a:spcAft>
                    <a:spcPct val="75000"/>
                  </a:spcAft>
                  <a:buChar char="•"/>
                  <a:defRPr sz="2000">
                    <a:solidFill>
                      <a:schemeClr val="tx1"/>
                    </a:solidFill>
                    <a:latin typeface="+mn-lt"/>
                  </a:defRPr>
                </a:lvl4pPr>
                <a:lvl5pPr marL="1350929" indent="-269868" algn="l" rtl="0" eaLnBrk="0" fontAlgn="base" hangingPunct="0">
                  <a:spcBef>
                    <a:spcPct val="0"/>
                  </a:spcBef>
                  <a:spcAft>
                    <a:spcPct val="75000"/>
                  </a:spcAft>
                  <a:buChar char="•"/>
                  <a:defRPr sz="2000">
                    <a:solidFill>
                      <a:schemeClr val="tx1"/>
                    </a:solidFill>
                    <a:latin typeface="+mn-lt"/>
                  </a:defRPr>
                </a:lvl5pPr>
                <a:lvl6pPr marL="1808117" indent="-269868" algn="l" rtl="0" fontAlgn="base">
                  <a:spcBef>
                    <a:spcPct val="0"/>
                  </a:spcBef>
                  <a:spcAft>
                    <a:spcPct val="75000"/>
                  </a:spcAft>
                  <a:buChar char="•"/>
                  <a:defRPr sz="2000">
                    <a:solidFill>
                      <a:schemeClr val="tx1"/>
                    </a:solidFill>
                    <a:latin typeface="+mn-lt"/>
                  </a:defRPr>
                </a:lvl6pPr>
                <a:lvl7pPr marL="2265306" indent="-269868" algn="l" rtl="0" fontAlgn="base">
                  <a:spcBef>
                    <a:spcPct val="0"/>
                  </a:spcBef>
                  <a:spcAft>
                    <a:spcPct val="75000"/>
                  </a:spcAft>
                  <a:buChar char="•"/>
                  <a:defRPr sz="2000">
                    <a:solidFill>
                      <a:schemeClr val="tx1"/>
                    </a:solidFill>
                    <a:latin typeface="+mn-lt"/>
                  </a:defRPr>
                </a:lvl7pPr>
                <a:lvl8pPr marL="2722495" indent="-269868" algn="l" rtl="0" fontAlgn="base">
                  <a:spcBef>
                    <a:spcPct val="0"/>
                  </a:spcBef>
                  <a:spcAft>
                    <a:spcPct val="75000"/>
                  </a:spcAft>
                  <a:buChar char="•"/>
                  <a:defRPr sz="2000">
                    <a:solidFill>
                      <a:schemeClr val="tx1"/>
                    </a:solidFill>
                    <a:latin typeface="+mn-lt"/>
                  </a:defRPr>
                </a:lvl8pPr>
                <a:lvl9pPr marL="3179683" indent="-269868" algn="l" rtl="0" fontAlgn="base">
                  <a:spcBef>
                    <a:spcPct val="0"/>
                  </a:spcBef>
                  <a:spcAft>
                    <a:spcPct val="75000"/>
                  </a:spcAft>
                  <a:buChar char="•"/>
                  <a:defRPr sz="2000">
                    <a:solidFill>
                      <a:schemeClr val="tx1"/>
                    </a:solidFill>
                    <a:latin typeface="+mn-lt"/>
                  </a:defRPr>
                </a:lvl9pPr>
              </a:lstStyle>
              <a:p>
                <a:pPr marL="0" indent="0">
                  <a:buNone/>
                </a:pPr>
                <a:r>
                  <a:rPr lang="en-US" b="1" kern="0" dirty="0"/>
                  <a:t>Fan B</a:t>
                </a:r>
                <a:r>
                  <a:rPr lang="en-US" b="1" dirty="0"/>
                  <a:t> </a:t>
                </a:r>
                <a14:m>
                  <m:oMath xmlns:m="http://schemas.openxmlformats.org/officeDocument/2006/math">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𝜼</m:t>
                        </m:r>
                      </m:e>
                      <m:sub>
                        <m:r>
                          <a:rPr lang="en-GB" b="1" i="1">
                            <a:latin typeface="Cambria Math" panose="02040503050406030204" pitchFamily="18" charset="0"/>
                          </a:rPr>
                          <m:t>𝒂</m:t>
                        </m:r>
                      </m:sub>
                    </m:sSub>
                    <m:r>
                      <a:rPr lang="en-GB" b="1" i="1">
                        <a:latin typeface="Cambria Math" panose="02040503050406030204" pitchFamily="18" charset="0"/>
                      </a:rPr>
                      <m:t>=</m:t>
                    </m:r>
                    <m:r>
                      <a:rPr lang="en-GB" b="1" i="1" smtClean="0">
                        <a:latin typeface="Cambria Math" panose="02040503050406030204" pitchFamily="18" charset="0"/>
                      </a:rPr>
                      <m:t>𝟖𝟔</m:t>
                    </m:r>
                    <m:r>
                      <a:rPr lang="en-GB" b="1" i="1">
                        <a:latin typeface="Cambria Math" panose="02040503050406030204" pitchFamily="18" charset="0"/>
                      </a:rPr>
                      <m:t>%</m:t>
                    </m:r>
                  </m:oMath>
                </a14:m>
                <a:endParaRPr lang="en-US" b="1" kern="0" dirty="0"/>
              </a:p>
              <a:p>
                <a:r>
                  <a:rPr lang="en-US" kern="0" dirty="0"/>
                  <a:t>Re 250% higher</a:t>
                </a:r>
              </a:p>
              <a:p>
                <a:r>
                  <a:rPr lang="en-US" kern="0" dirty="0"/>
                  <a:t>Reduced separation</a:t>
                </a:r>
              </a:p>
            </p:txBody>
          </p:sp>
        </mc:Choice>
        <mc:Fallback>
          <p:sp>
            <p:nvSpPr>
              <p:cNvPr id="9" name="Content Placeholder 2">
                <a:extLst>
                  <a:ext uri="{FF2B5EF4-FFF2-40B4-BE49-F238E27FC236}">
                    <a16:creationId xmlns:a16="http://schemas.microsoft.com/office/drawing/2014/main" id="{2EDA6994-E421-254E-B9A4-080C2F5B22E9}"/>
                  </a:ext>
                </a:extLst>
              </p:cNvPr>
              <p:cNvSpPr txBox="1">
                <a:spLocks noRot="1" noChangeAspect="1" noMove="1" noResize="1" noEditPoints="1" noAdjustHandles="1" noChangeArrowheads="1" noChangeShapeType="1" noTextEdit="1"/>
              </p:cNvSpPr>
              <p:nvPr/>
            </p:nvSpPr>
            <p:spPr bwMode="auto">
              <a:xfrm>
                <a:off x="384175" y="4077993"/>
                <a:ext cx="3085166" cy="2004173"/>
              </a:xfrm>
              <a:prstGeom prst="rect">
                <a:avLst/>
              </a:prstGeom>
              <a:blipFill>
                <a:blip r:embed="rId5"/>
                <a:stretch>
                  <a:fillRect l="-4508" t="-37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75000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6AF5-6635-3F41-8D8C-CD89CC753077}"/>
              </a:ext>
            </a:extLst>
          </p:cNvPr>
          <p:cNvSpPr>
            <a:spLocks noGrp="1"/>
          </p:cNvSpPr>
          <p:nvPr>
            <p:ph type="title"/>
          </p:nvPr>
        </p:nvSpPr>
        <p:spPr/>
        <p:txBody>
          <a:bodyPr/>
          <a:lstStyle/>
          <a:p>
            <a:r>
              <a:rPr lang="en-US" dirty="0"/>
              <a:t>Fan B vs Fan C – Diffuser Performance</a:t>
            </a:r>
          </a:p>
        </p:txBody>
      </p:sp>
      <p:sp>
        <p:nvSpPr>
          <p:cNvPr id="4" name="Slide Number Placeholder 3">
            <a:extLst>
              <a:ext uri="{FF2B5EF4-FFF2-40B4-BE49-F238E27FC236}">
                <a16:creationId xmlns:a16="http://schemas.microsoft.com/office/drawing/2014/main" id="{6973AA7C-2944-AC4A-B71E-ACD92AA8AAB7}"/>
              </a:ext>
            </a:extLst>
          </p:cNvPr>
          <p:cNvSpPr>
            <a:spLocks noGrp="1"/>
          </p:cNvSpPr>
          <p:nvPr>
            <p:ph type="sldNum" sz="quarter" idx="10"/>
          </p:nvPr>
        </p:nvSpPr>
        <p:spPr/>
        <p:txBody>
          <a:bodyPr/>
          <a:lstStyle/>
          <a:p>
            <a:pPr>
              <a:defRPr/>
            </a:pPr>
            <a:fld id="{7450B514-6E3B-4CB5-8B71-D7910935A798}" type="slidenum">
              <a:rPr lang="en-GB" smtClean="0"/>
              <a:pPr>
                <a:defRPr/>
              </a:pPr>
              <a:t>19</a:t>
            </a:fld>
            <a:endParaRPr lang="en-GB"/>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EE634952-5C46-594D-B749-E3B627E73228}"/>
                  </a:ext>
                </a:extLst>
              </p:cNvPr>
              <p:cNvSpPr txBox="1">
                <a:spLocks/>
              </p:cNvSpPr>
              <p:nvPr/>
            </p:nvSpPr>
            <p:spPr bwMode="auto">
              <a:xfrm>
                <a:off x="384175" y="1576946"/>
                <a:ext cx="3532048" cy="200417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68" indent="-269868" algn="l" rtl="0" eaLnBrk="0" fontAlgn="base" hangingPunct="0">
                  <a:spcBef>
                    <a:spcPct val="0"/>
                  </a:spcBef>
                  <a:spcAft>
                    <a:spcPct val="75000"/>
                  </a:spcAft>
                  <a:buChar char="•"/>
                  <a:defRPr sz="2000">
                    <a:solidFill>
                      <a:schemeClr val="tx1"/>
                    </a:solidFill>
                    <a:latin typeface="+mn-lt"/>
                    <a:ea typeface="+mn-ea"/>
                    <a:cs typeface="+mn-cs"/>
                  </a:defRPr>
                </a:lvl1pPr>
                <a:lvl2pPr marL="538149" indent="-266693" algn="l" rtl="0" eaLnBrk="0" fontAlgn="base" hangingPunct="0">
                  <a:spcBef>
                    <a:spcPct val="0"/>
                  </a:spcBef>
                  <a:spcAft>
                    <a:spcPct val="75000"/>
                  </a:spcAft>
                  <a:buChar char="•"/>
                  <a:defRPr sz="2000">
                    <a:solidFill>
                      <a:schemeClr val="tx1"/>
                    </a:solidFill>
                    <a:latin typeface="+mn-lt"/>
                  </a:defRPr>
                </a:lvl2pPr>
                <a:lvl3pPr marL="809605" indent="-269868" algn="l" rtl="0" eaLnBrk="0" fontAlgn="base" hangingPunct="0">
                  <a:spcBef>
                    <a:spcPct val="0"/>
                  </a:spcBef>
                  <a:spcAft>
                    <a:spcPct val="75000"/>
                  </a:spcAft>
                  <a:buChar char="•"/>
                  <a:defRPr sz="2000">
                    <a:solidFill>
                      <a:schemeClr val="tx1"/>
                    </a:solidFill>
                    <a:latin typeface="+mn-lt"/>
                  </a:defRPr>
                </a:lvl3pPr>
                <a:lvl4pPr marL="1079473" indent="-268281" algn="l" rtl="0" eaLnBrk="0" fontAlgn="base" hangingPunct="0">
                  <a:spcBef>
                    <a:spcPct val="0"/>
                  </a:spcBef>
                  <a:spcAft>
                    <a:spcPct val="75000"/>
                  </a:spcAft>
                  <a:buChar char="•"/>
                  <a:defRPr sz="2000">
                    <a:solidFill>
                      <a:schemeClr val="tx1"/>
                    </a:solidFill>
                    <a:latin typeface="+mn-lt"/>
                  </a:defRPr>
                </a:lvl4pPr>
                <a:lvl5pPr marL="1350929" indent="-269868" algn="l" rtl="0" eaLnBrk="0" fontAlgn="base" hangingPunct="0">
                  <a:spcBef>
                    <a:spcPct val="0"/>
                  </a:spcBef>
                  <a:spcAft>
                    <a:spcPct val="75000"/>
                  </a:spcAft>
                  <a:buChar char="•"/>
                  <a:defRPr sz="2000">
                    <a:solidFill>
                      <a:schemeClr val="tx1"/>
                    </a:solidFill>
                    <a:latin typeface="+mn-lt"/>
                  </a:defRPr>
                </a:lvl5pPr>
                <a:lvl6pPr marL="1808117" indent="-269868" algn="l" rtl="0" fontAlgn="base">
                  <a:spcBef>
                    <a:spcPct val="0"/>
                  </a:spcBef>
                  <a:spcAft>
                    <a:spcPct val="75000"/>
                  </a:spcAft>
                  <a:buChar char="•"/>
                  <a:defRPr sz="2000">
                    <a:solidFill>
                      <a:schemeClr val="tx1"/>
                    </a:solidFill>
                    <a:latin typeface="+mn-lt"/>
                  </a:defRPr>
                </a:lvl6pPr>
                <a:lvl7pPr marL="2265306" indent="-269868" algn="l" rtl="0" fontAlgn="base">
                  <a:spcBef>
                    <a:spcPct val="0"/>
                  </a:spcBef>
                  <a:spcAft>
                    <a:spcPct val="75000"/>
                  </a:spcAft>
                  <a:buChar char="•"/>
                  <a:defRPr sz="2000">
                    <a:solidFill>
                      <a:schemeClr val="tx1"/>
                    </a:solidFill>
                    <a:latin typeface="+mn-lt"/>
                  </a:defRPr>
                </a:lvl7pPr>
                <a:lvl8pPr marL="2722495" indent="-269868" algn="l" rtl="0" fontAlgn="base">
                  <a:spcBef>
                    <a:spcPct val="0"/>
                  </a:spcBef>
                  <a:spcAft>
                    <a:spcPct val="75000"/>
                  </a:spcAft>
                  <a:buChar char="•"/>
                  <a:defRPr sz="2000">
                    <a:solidFill>
                      <a:schemeClr val="tx1"/>
                    </a:solidFill>
                    <a:latin typeface="+mn-lt"/>
                  </a:defRPr>
                </a:lvl8pPr>
                <a:lvl9pPr marL="3179683" indent="-269868" algn="l" rtl="0" fontAlgn="base">
                  <a:spcBef>
                    <a:spcPct val="0"/>
                  </a:spcBef>
                  <a:spcAft>
                    <a:spcPct val="75000"/>
                  </a:spcAft>
                  <a:buChar char="•"/>
                  <a:defRPr sz="2000">
                    <a:solidFill>
                      <a:schemeClr val="tx1"/>
                    </a:solidFill>
                    <a:latin typeface="+mn-lt"/>
                  </a:defRPr>
                </a:lvl9pPr>
              </a:lstStyle>
              <a:p>
                <a:pPr marL="0" indent="0">
                  <a:buNone/>
                </a:pPr>
                <a:r>
                  <a:rPr lang="en-US" b="1" kern="0" dirty="0"/>
                  <a:t>Fan B</a:t>
                </a:r>
                <a:r>
                  <a:rPr lang="en-US" b="1" dirty="0"/>
                  <a:t> </a:t>
                </a:r>
                <a14:m>
                  <m:oMath xmlns:m="http://schemas.openxmlformats.org/officeDocument/2006/math">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𝜼</m:t>
                        </m:r>
                      </m:e>
                      <m:sub>
                        <m:r>
                          <a:rPr lang="en-GB" b="1" i="1">
                            <a:latin typeface="Cambria Math" panose="02040503050406030204" pitchFamily="18" charset="0"/>
                          </a:rPr>
                          <m:t>𝒂</m:t>
                        </m:r>
                      </m:sub>
                    </m:sSub>
                    <m:r>
                      <a:rPr lang="en-GB" b="1" i="1">
                        <a:latin typeface="Cambria Math" panose="02040503050406030204" pitchFamily="18" charset="0"/>
                      </a:rPr>
                      <m:t>=</m:t>
                    </m:r>
                    <m:r>
                      <a:rPr lang="en-GB" b="1" i="1">
                        <a:latin typeface="Cambria Math" panose="02040503050406030204" pitchFamily="18" charset="0"/>
                      </a:rPr>
                      <m:t>𝟖𝟔</m:t>
                    </m:r>
                    <m:r>
                      <a:rPr lang="en-GB" b="1" i="1">
                        <a:latin typeface="Cambria Math" panose="02040503050406030204" pitchFamily="18" charset="0"/>
                      </a:rPr>
                      <m:t>%</m:t>
                    </m:r>
                  </m:oMath>
                </a14:m>
                <a:endParaRPr lang="en-US" b="1" kern="0" dirty="0"/>
              </a:p>
              <a:p>
                <a:r>
                  <a:rPr lang="en-US" kern="0" dirty="0"/>
                  <a:t>Lower printing quality</a:t>
                </a:r>
              </a:p>
            </p:txBody>
          </p:sp>
        </mc:Choice>
        <mc:Fallback>
          <p:sp>
            <p:nvSpPr>
              <p:cNvPr id="5" name="Content Placeholder 2">
                <a:extLst>
                  <a:ext uri="{FF2B5EF4-FFF2-40B4-BE49-F238E27FC236}">
                    <a16:creationId xmlns:a16="http://schemas.microsoft.com/office/drawing/2014/main" id="{EE634952-5C46-594D-B749-E3B627E73228}"/>
                  </a:ext>
                </a:extLst>
              </p:cNvPr>
              <p:cNvSpPr txBox="1">
                <a:spLocks noRot="1" noChangeAspect="1" noMove="1" noResize="1" noEditPoints="1" noAdjustHandles="1" noChangeArrowheads="1" noChangeShapeType="1" noTextEdit="1"/>
              </p:cNvSpPr>
              <p:nvPr/>
            </p:nvSpPr>
            <p:spPr bwMode="auto">
              <a:xfrm>
                <a:off x="384175" y="1576946"/>
                <a:ext cx="3532048" cy="2004173"/>
              </a:xfrm>
              <a:prstGeom prst="rect">
                <a:avLst/>
              </a:prstGeom>
              <a:blipFill>
                <a:blip r:embed="rId3"/>
                <a:stretch>
                  <a:fillRect l="-3943" t="-31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7C1F3A73-C0C6-CF48-913A-42F3F338D421}"/>
                  </a:ext>
                </a:extLst>
              </p:cNvPr>
              <p:cNvSpPr txBox="1">
                <a:spLocks/>
              </p:cNvSpPr>
              <p:nvPr/>
            </p:nvSpPr>
            <p:spPr bwMode="auto">
              <a:xfrm>
                <a:off x="5227778" y="1576946"/>
                <a:ext cx="3085166" cy="14621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68" indent="-269868" algn="l" rtl="0" eaLnBrk="0" fontAlgn="base" hangingPunct="0">
                  <a:spcBef>
                    <a:spcPct val="0"/>
                  </a:spcBef>
                  <a:spcAft>
                    <a:spcPct val="75000"/>
                  </a:spcAft>
                  <a:buChar char="•"/>
                  <a:defRPr sz="2000">
                    <a:solidFill>
                      <a:schemeClr val="tx1"/>
                    </a:solidFill>
                    <a:latin typeface="+mn-lt"/>
                    <a:ea typeface="+mn-ea"/>
                    <a:cs typeface="+mn-cs"/>
                  </a:defRPr>
                </a:lvl1pPr>
                <a:lvl2pPr marL="538149" indent="-266693" algn="l" rtl="0" eaLnBrk="0" fontAlgn="base" hangingPunct="0">
                  <a:spcBef>
                    <a:spcPct val="0"/>
                  </a:spcBef>
                  <a:spcAft>
                    <a:spcPct val="75000"/>
                  </a:spcAft>
                  <a:buChar char="•"/>
                  <a:defRPr sz="2000">
                    <a:solidFill>
                      <a:schemeClr val="tx1"/>
                    </a:solidFill>
                    <a:latin typeface="+mn-lt"/>
                  </a:defRPr>
                </a:lvl2pPr>
                <a:lvl3pPr marL="809605" indent="-269868" algn="l" rtl="0" eaLnBrk="0" fontAlgn="base" hangingPunct="0">
                  <a:spcBef>
                    <a:spcPct val="0"/>
                  </a:spcBef>
                  <a:spcAft>
                    <a:spcPct val="75000"/>
                  </a:spcAft>
                  <a:buChar char="•"/>
                  <a:defRPr sz="2000">
                    <a:solidFill>
                      <a:schemeClr val="tx1"/>
                    </a:solidFill>
                    <a:latin typeface="+mn-lt"/>
                  </a:defRPr>
                </a:lvl3pPr>
                <a:lvl4pPr marL="1079473" indent="-268281" algn="l" rtl="0" eaLnBrk="0" fontAlgn="base" hangingPunct="0">
                  <a:spcBef>
                    <a:spcPct val="0"/>
                  </a:spcBef>
                  <a:spcAft>
                    <a:spcPct val="75000"/>
                  </a:spcAft>
                  <a:buChar char="•"/>
                  <a:defRPr sz="2000">
                    <a:solidFill>
                      <a:schemeClr val="tx1"/>
                    </a:solidFill>
                    <a:latin typeface="+mn-lt"/>
                  </a:defRPr>
                </a:lvl4pPr>
                <a:lvl5pPr marL="1350929" indent="-269868" algn="l" rtl="0" eaLnBrk="0" fontAlgn="base" hangingPunct="0">
                  <a:spcBef>
                    <a:spcPct val="0"/>
                  </a:spcBef>
                  <a:spcAft>
                    <a:spcPct val="75000"/>
                  </a:spcAft>
                  <a:buChar char="•"/>
                  <a:defRPr sz="2000">
                    <a:solidFill>
                      <a:schemeClr val="tx1"/>
                    </a:solidFill>
                    <a:latin typeface="+mn-lt"/>
                  </a:defRPr>
                </a:lvl5pPr>
                <a:lvl6pPr marL="1808117" indent="-269868" algn="l" rtl="0" fontAlgn="base">
                  <a:spcBef>
                    <a:spcPct val="0"/>
                  </a:spcBef>
                  <a:spcAft>
                    <a:spcPct val="75000"/>
                  </a:spcAft>
                  <a:buChar char="•"/>
                  <a:defRPr sz="2000">
                    <a:solidFill>
                      <a:schemeClr val="tx1"/>
                    </a:solidFill>
                    <a:latin typeface="+mn-lt"/>
                  </a:defRPr>
                </a:lvl6pPr>
                <a:lvl7pPr marL="2265306" indent="-269868" algn="l" rtl="0" fontAlgn="base">
                  <a:spcBef>
                    <a:spcPct val="0"/>
                  </a:spcBef>
                  <a:spcAft>
                    <a:spcPct val="75000"/>
                  </a:spcAft>
                  <a:buChar char="•"/>
                  <a:defRPr sz="2000">
                    <a:solidFill>
                      <a:schemeClr val="tx1"/>
                    </a:solidFill>
                    <a:latin typeface="+mn-lt"/>
                  </a:defRPr>
                </a:lvl7pPr>
                <a:lvl8pPr marL="2722495" indent="-269868" algn="l" rtl="0" fontAlgn="base">
                  <a:spcBef>
                    <a:spcPct val="0"/>
                  </a:spcBef>
                  <a:spcAft>
                    <a:spcPct val="75000"/>
                  </a:spcAft>
                  <a:buChar char="•"/>
                  <a:defRPr sz="2000">
                    <a:solidFill>
                      <a:schemeClr val="tx1"/>
                    </a:solidFill>
                    <a:latin typeface="+mn-lt"/>
                  </a:defRPr>
                </a:lvl8pPr>
                <a:lvl9pPr marL="3179683" indent="-269868" algn="l" rtl="0" fontAlgn="base">
                  <a:spcBef>
                    <a:spcPct val="0"/>
                  </a:spcBef>
                  <a:spcAft>
                    <a:spcPct val="75000"/>
                  </a:spcAft>
                  <a:buChar char="•"/>
                  <a:defRPr sz="2000">
                    <a:solidFill>
                      <a:schemeClr val="tx1"/>
                    </a:solidFill>
                    <a:latin typeface="+mn-lt"/>
                  </a:defRPr>
                </a:lvl9pPr>
              </a:lstStyle>
              <a:p>
                <a:pPr marL="0" indent="0">
                  <a:buNone/>
                </a:pPr>
                <a:r>
                  <a:rPr lang="en-US" b="1" kern="0" dirty="0"/>
                  <a:t>Fan C</a:t>
                </a:r>
                <a:r>
                  <a:rPr lang="en-US" b="1" dirty="0"/>
                  <a:t> </a:t>
                </a:r>
                <a14:m>
                  <m:oMath xmlns:m="http://schemas.openxmlformats.org/officeDocument/2006/math">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𝜼</m:t>
                        </m:r>
                      </m:e>
                      <m:sub>
                        <m:r>
                          <a:rPr lang="en-GB" b="1" i="1">
                            <a:latin typeface="Cambria Math" panose="02040503050406030204" pitchFamily="18" charset="0"/>
                          </a:rPr>
                          <m:t>𝒂</m:t>
                        </m:r>
                      </m:sub>
                    </m:sSub>
                    <m:r>
                      <a:rPr lang="en-GB" b="1" i="1">
                        <a:latin typeface="Cambria Math" panose="02040503050406030204" pitchFamily="18" charset="0"/>
                      </a:rPr>
                      <m:t>=</m:t>
                    </m:r>
                    <m:r>
                      <a:rPr lang="en-GB" b="1" i="1" smtClean="0">
                        <a:latin typeface="Cambria Math" panose="02040503050406030204" pitchFamily="18" charset="0"/>
                      </a:rPr>
                      <m:t>𝟗𝟎</m:t>
                    </m:r>
                    <m:r>
                      <a:rPr lang="en-GB" b="1" i="1">
                        <a:latin typeface="Cambria Math" panose="02040503050406030204" pitchFamily="18" charset="0"/>
                      </a:rPr>
                      <m:t>%</m:t>
                    </m:r>
                  </m:oMath>
                </a14:m>
                <a:endParaRPr lang="en-US" b="1" kern="0" dirty="0"/>
              </a:p>
              <a:p>
                <a:r>
                  <a:rPr lang="en-US" kern="0" dirty="0"/>
                  <a:t>Higher printing quality</a:t>
                </a:r>
              </a:p>
              <a:p>
                <a:r>
                  <a:rPr lang="en-US" kern="0" dirty="0"/>
                  <a:t>Otherwise identical</a:t>
                </a:r>
              </a:p>
            </p:txBody>
          </p:sp>
        </mc:Choice>
        <mc:Fallback>
          <p:sp>
            <p:nvSpPr>
              <p:cNvPr id="6" name="Content Placeholder 2">
                <a:extLst>
                  <a:ext uri="{FF2B5EF4-FFF2-40B4-BE49-F238E27FC236}">
                    <a16:creationId xmlns:a16="http://schemas.microsoft.com/office/drawing/2014/main" id="{7C1F3A73-C0C6-CF48-913A-42F3F338D421}"/>
                  </a:ext>
                </a:extLst>
              </p:cNvPr>
              <p:cNvSpPr txBox="1">
                <a:spLocks noRot="1" noChangeAspect="1" noMove="1" noResize="1" noEditPoints="1" noAdjustHandles="1" noChangeArrowheads="1" noChangeShapeType="1" noTextEdit="1"/>
              </p:cNvSpPr>
              <p:nvPr/>
            </p:nvSpPr>
            <p:spPr bwMode="auto">
              <a:xfrm>
                <a:off x="5227778" y="1576946"/>
                <a:ext cx="3085166" cy="1462195"/>
              </a:xfrm>
              <a:prstGeom prst="rect">
                <a:avLst/>
              </a:prstGeom>
              <a:blipFill>
                <a:blip r:embed="rId4"/>
                <a:stretch>
                  <a:fillRect l="-4918" t="-4310" b="-431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8" name="Picture 7">
            <a:extLst>
              <a:ext uri="{FF2B5EF4-FFF2-40B4-BE49-F238E27FC236}">
                <a16:creationId xmlns:a16="http://schemas.microsoft.com/office/drawing/2014/main" id="{7AA99A8A-EDF2-A749-9E35-EE686DF878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08765" y="3724814"/>
            <a:ext cx="6081032" cy="3112480"/>
          </a:xfrm>
          <a:prstGeom prst="rect">
            <a:avLst/>
          </a:prstGeom>
        </p:spPr>
      </p:pic>
    </p:spTree>
    <p:extLst>
      <p:ext uri="{BB962C8B-B14F-4D97-AF65-F5344CB8AC3E}">
        <p14:creationId xmlns:p14="http://schemas.microsoft.com/office/powerpoint/2010/main" val="972853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itle 1"/>
          <p:cNvSpPr txBox="1">
            <a:spLocks/>
          </p:cNvSpPr>
          <p:nvPr/>
        </p:nvSpPr>
        <p:spPr bwMode="auto">
          <a:xfrm>
            <a:off x="384175" y="403543"/>
            <a:ext cx="8640484"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GB" sz="2200" b="1" dirty="0">
                <a:solidFill>
                  <a:schemeClr val="tx2"/>
                </a:solidFill>
              </a:rPr>
              <a:t>Diversity of e-VTOL</a:t>
            </a:r>
          </a:p>
        </p:txBody>
      </p:sp>
      <p:sp>
        <p:nvSpPr>
          <p:cNvPr id="30" name="Rectangle 3">
            <a:extLst>
              <a:ext uri="{FF2B5EF4-FFF2-40B4-BE49-F238E27FC236}">
                <a16:creationId xmlns:a16="http://schemas.microsoft.com/office/drawing/2014/main" id="{1501C449-9428-4278-B178-E9833CED6387}"/>
              </a:ext>
            </a:extLst>
          </p:cNvPr>
          <p:cNvSpPr txBox="1">
            <a:spLocks noChangeArrowheads="1"/>
          </p:cNvSpPr>
          <p:nvPr/>
        </p:nvSpPr>
        <p:spPr>
          <a:xfrm>
            <a:off x="1291920" y="5072034"/>
            <a:ext cx="2731440" cy="1333521"/>
          </a:xfrm>
          <a:prstGeom prst="rect">
            <a:avLst/>
          </a:prstGeom>
        </p:spPr>
        <p:txBody>
          <a:bodyPr anchor="t"/>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spcAft>
                <a:spcPts val="600"/>
              </a:spcAft>
              <a:buNone/>
            </a:pPr>
            <a:r>
              <a:rPr lang="en-US" b="1" dirty="0"/>
              <a:t>Ducted Fans</a:t>
            </a:r>
          </a:p>
          <a:p>
            <a:pPr>
              <a:spcAft>
                <a:spcPts val="600"/>
              </a:spcAft>
            </a:pPr>
            <a:r>
              <a:rPr lang="en-US" dirty="0"/>
              <a:t>Higher thrust</a:t>
            </a:r>
          </a:p>
          <a:p>
            <a:pPr>
              <a:spcAft>
                <a:spcPts val="600"/>
              </a:spcAft>
            </a:pPr>
            <a:r>
              <a:rPr lang="en-US" dirty="0"/>
              <a:t>Less Noise</a:t>
            </a:r>
          </a:p>
          <a:p>
            <a:pPr>
              <a:spcAft>
                <a:spcPts val="600"/>
              </a:spcAft>
            </a:pPr>
            <a:r>
              <a:rPr lang="en-US" dirty="0"/>
              <a:t>Contained (Safer)</a:t>
            </a:r>
          </a:p>
          <a:p>
            <a:pPr lvl="1"/>
            <a:endParaRPr lang="en-US" dirty="0"/>
          </a:p>
        </p:txBody>
      </p:sp>
      <p:sp>
        <p:nvSpPr>
          <p:cNvPr id="3" name="Slide Number Placeholder 2"/>
          <p:cNvSpPr>
            <a:spLocks noGrp="1"/>
          </p:cNvSpPr>
          <p:nvPr>
            <p:ph type="sldNum" sz="quarter" idx="10"/>
          </p:nvPr>
        </p:nvSpPr>
        <p:spPr/>
        <p:txBody>
          <a:bodyPr/>
          <a:lstStyle/>
          <a:p>
            <a:pPr>
              <a:defRPr/>
            </a:pPr>
            <a:fld id="{8BF815B8-2D4A-4253-9F2E-A45356D9F663}" type="slidenum">
              <a:rPr lang="en-GB" smtClean="0"/>
              <a:pPr>
                <a:defRPr/>
              </a:pPr>
              <a:t>2</a:t>
            </a:fld>
            <a:endParaRPr lang="en-GB"/>
          </a:p>
        </p:txBody>
      </p:sp>
      <p:sp>
        <p:nvSpPr>
          <p:cNvPr id="2" name="Rectangle 1">
            <a:extLst>
              <a:ext uri="{FF2B5EF4-FFF2-40B4-BE49-F238E27FC236}">
                <a16:creationId xmlns:a16="http://schemas.microsoft.com/office/drawing/2014/main" id="{675DC73C-424D-4331-BABC-F64EB18E1D9A}"/>
              </a:ext>
            </a:extLst>
          </p:cNvPr>
          <p:cNvSpPr/>
          <p:nvPr/>
        </p:nvSpPr>
        <p:spPr bwMode="auto">
          <a:xfrm>
            <a:off x="6577966" y="2094745"/>
            <a:ext cx="370391" cy="109959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377"/>
            <a:endParaRPr lang="en-GB"/>
          </a:p>
        </p:txBody>
      </p:sp>
      <p:sp>
        <p:nvSpPr>
          <p:cNvPr id="22" name="Rectangle 3">
            <a:extLst>
              <a:ext uri="{FF2B5EF4-FFF2-40B4-BE49-F238E27FC236}">
                <a16:creationId xmlns:a16="http://schemas.microsoft.com/office/drawing/2014/main" id="{04881E15-AFFC-0B40-9E04-3CA41FED6A9F}"/>
              </a:ext>
            </a:extLst>
          </p:cNvPr>
          <p:cNvSpPr txBox="1">
            <a:spLocks noChangeArrowheads="1"/>
          </p:cNvSpPr>
          <p:nvPr/>
        </p:nvSpPr>
        <p:spPr>
          <a:xfrm>
            <a:off x="4087764" y="5320806"/>
            <a:ext cx="1233304" cy="1018853"/>
          </a:xfrm>
          <a:prstGeom prst="rightArrow">
            <a:avLst/>
          </a:prstGeom>
        </p:spPr>
        <p:style>
          <a:lnRef idx="2">
            <a:schemeClr val="dk1"/>
          </a:lnRef>
          <a:fillRef idx="1">
            <a:schemeClr val="lt1"/>
          </a:fillRef>
          <a:effectRef idx="0">
            <a:schemeClr val="dk1"/>
          </a:effectRef>
          <a:fontRef idx="minor">
            <a:schemeClr val="dk1"/>
          </a:fontRef>
        </p:style>
        <p:txBody>
          <a:bodyPr anchor="ct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lgn="ctr">
              <a:spcAft>
                <a:spcPts val="600"/>
              </a:spcAft>
              <a:buNone/>
            </a:pPr>
            <a:r>
              <a:rPr lang="en-US" dirty="0"/>
              <a:t>BUT</a:t>
            </a:r>
          </a:p>
        </p:txBody>
      </p:sp>
      <p:sp>
        <p:nvSpPr>
          <p:cNvPr id="23" name="Rectangle 3">
            <a:extLst>
              <a:ext uri="{FF2B5EF4-FFF2-40B4-BE49-F238E27FC236}">
                <a16:creationId xmlns:a16="http://schemas.microsoft.com/office/drawing/2014/main" id="{FCA4F934-BA62-6646-8A95-03DE99E94AAE}"/>
              </a:ext>
            </a:extLst>
          </p:cNvPr>
          <p:cNvSpPr txBox="1">
            <a:spLocks noChangeArrowheads="1"/>
          </p:cNvSpPr>
          <p:nvPr/>
        </p:nvSpPr>
        <p:spPr>
          <a:xfrm>
            <a:off x="5482587" y="5163473"/>
            <a:ext cx="2731440" cy="1333521"/>
          </a:xfrm>
          <a:prstGeom prst="rect">
            <a:avLst/>
          </a:prstGeom>
        </p:spPr>
        <p:txBody>
          <a:bodyPr anchor="ct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lgn="ctr">
              <a:spcAft>
                <a:spcPts val="600"/>
              </a:spcAft>
              <a:buNone/>
            </a:pPr>
            <a:r>
              <a:rPr lang="en-US" dirty="0"/>
              <a:t>Do they work at a </a:t>
            </a:r>
            <a:r>
              <a:rPr lang="en-US" b="1" dirty="0"/>
              <a:t>SYSTEM</a:t>
            </a:r>
            <a:r>
              <a:rPr lang="en-US" dirty="0"/>
              <a:t> level?</a:t>
            </a:r>
          </a:p>
        </p:txBody>
      </p:sp>
      <p:pic>
        <p:nvPicPr>
          <p:cNvPr id="5" name="Picture 4" descr="A picture containing building, road, sitting, photo&#10;&#10;Description automatically generated">
            <a:extLst>
              <a:ext uri="{FF2B5EF4-FFF2-40B4-BE49-F238E27FC236}">
                <a16:creationId xmlns:a16="http://schemas.microsoft.com/office/drawing/2014/main" id="{7A52C1DD-A933-694B-9541-535AD8031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15512"/>
            <a:ext cx="9144000" cy="1716288"/>
          </a:xfrm>
          <a:prstGeom prst="rect">
            <a:avLst/>
          </a:prstGeom>
        </p:spPr>
      </p:pic>
      <p:pic>
        <p:nvPicPr>
          <p:cNvPr id="7" name="Picture 6" descr="A large passenger jet flying through a cloudy sky&#10;&#10;Description automatically generated">
            <a:extLst>
              <a:ext uri="{FF2B5EF4-FFF2-40B4-BE49-F238E27FC236}">
                <a16:creationId xmlns:a16="http://schemas.microsoft.com/office/drawing/2014/main" id="{A0EE910C-3B40-BF41-96CE-DFC71C3A9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3517"/>
            <a:ext cx="9144000" cy="1716288"/>
          </a:xfrm>
          <a:prstGeom prst="rect">
            <a:avLst/>
          </a:prstGeom>
        </p:spPr>
      </p:pic>
    </p:spTree>
    <p:extLst>
      <p:ext uri="{BB962C8B-B14F-4D97-AF65-F5344CB8AC3E}">
        <p14:creationId xmlns:p14="http://schemas.microsoft.com/office/powerpoint/2010/main" val="2233873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6AF5-6635-3F41-8D8C-CD89CC753077}"/>
              </a:ext>
            </a:extLst>
          </p:cNvPr>
          <p:cNvSpPr>
            <a:spLocks noGrp="1"/>
          </p:cNvSpPr>
          <p:nvPr>
            <p:ph type="title"/>
          </p:nvPr>
        </p:nvSpPr>
        <p:spPr/>
        <p:txBody>
          <a:bodyPr/>
          <a:lstStyle/>
          <a:p>
            <a:r>
              <a:rPr lang="en-US" dirty="0"/>
              <a:t>Fan A, B and C – Shroud Clearance Flows</a:t>
            </a:r>
          </a:p>
        </p:txBody>
      </p:sp>
      <p:sp>
        <p:nvSpPr>
          <p:cNvPr id="4" name="Slide Number Placeholder 3">
            <a:extLst>
              <a:ext uri="{FF2B5EF4-FFF2-40B4-BE49-F238E27FC236}">
                <a16:creationId xmlns:a16="http://schemas.microsoft.com/office/drawing/2014/main" id="{6973AA7C-2944-AC4A-B71E-ACD92AA8AAB7}"/>
              </a:ext>
            </a:extLst>
          </p:cNvPr>
          <p:cNvSpPr>
            <a:spLocks noGrp="1"/>
          </p:cNvSpPr>
          <p:nvPr>
            <p:ph type="sldNum" sz="quarter" idx="10"/>
          </p:nvPr>
        </p:nvSpPr>
        <p:spPr/>
        <p:txBody>
          <a:bodyPr/>
          <a:lstStyle/>
          <a:p>
            <a:pPr>
              <a:defRPr/>
            </a:pPr>
            <a:fld id="{7450B514-6E3B-4CB5-8B71-D7910935A798}" type="slidenum">
              <a:rPr lang="en-GB" smtClean="0"/>
              <a:pPr>
                <a:defRPr/>
              </a:pPr>
              <a:t>20</a:t>
            </a:fld>
            <a:endParaRPr lang="en-GB"/>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A30E75E-7111-EF47-AC21-1AAACB9AFE4F}"/>
                  </a:ext>
                </a:extLst>
              </p:cNvPr>
              <p:cNvSpPr txBox="1"/>
              <p:nvPr/>
            </p:nvSpPr>
            <p:spPr>
              <a:xfrm>
                <a:off x="804333" y="1801016"/>
                <a:ext cx="7535333"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GB" sz="3200" b="0" i="0" smtClean="0">
                          <a:latin typeface="Cambria Math" panose="02040503050406030204" pitchFamily="18" charset="0"/>
                        </a:rPr>
                        <m:t>Δ</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𝜂</m:t>
                          </m:r>
                        </m:e>
                        <m:sub>
                          <m:r>
                            <a:rPr lang="en-GB" sz="3200" b="0" i="1" smtClean="0">
                              <a:latin typeface="Cambria Math" panose="02040503050406030204" pitchFamily="18" charset="0"/>
                            </a:rPr>
                            <m:t>𝑎</m:t>
                          </m:r>
                        </m:sub>
                      </m:sSub>
                      <m:r>
                        <a:rPr lang="en-GB" sz="3200" b="0" i="1" smtClean="0">
                          <a:latin typeface="Cambria Math" panose="02040503050406030204" pitchFamily="18" charset="0"/>
                        </a:rPr>
                        <m:t>=</m:t>
                      </m:r>
                      <m:r>
                        <a:rPr lang="en-GB" sz="3200" b="0" i="1" smtClean="0">
                          <a:latin typeface="Cambria Math" panose="02040503050406030204" pitchFamily="18" charset="0"/>
                        </a:rPr>
                        <m:t>𝑓</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𝑔</m:t>
                          </m:r>
                          <m:r>
                            <a:rPr lang="en-GB" sz="3200" b="0" i="1" smtClean="0">
                              <a:latin typeface="Cambria Math" panose="02040503050406030204" pitchFamily="18" charset="0"/>
                            </a:rPr>
                            <m:t>,</m:t>
                          </m:r>
                          <m:r>
                            <a:rPr lang="en-GB" sz="3200" b="0" i="1" smtClean="0">
                              <a:latin typeface="Cambria Math" panose="02040503050406030204" pitchFamily="18" charset="0"/>
                            </a:rPr>
                            <m:t>h</m:t>
                          </m:r>
                          <m:r>
                            <a:rPr lang="en-GB" sz="3200" b="0" i="1" smtClean="0">
                              <a:latin typeface="Cambria Math" panose="02040503050406030204" pitchFamily="18" charset="0"/>
                            </a:rPr>
                            <m:t>,</m:t>
                          </m:r>
                          <m:r>
                            <a:rPr lang="en-GB" sz="3200" b="0" i="1" smtClean="0">
                              <a:latin typeface="Cambria Math" panose="02040503050406030204" pitchFamily="18" charset="0"/>
                            </a:rPr>
                            <m:t>𝑓𝑙𝑜𝑤</m:t>
                          </m:r>
                          <m:r>
                            <a:rPr lang="en-GB" sz="3200" b="0" i="1" smtClean="0">
                              <a:latin typeface="Cambria Math" panose="02040503050406030204" pitchFamily="18" charset="0"/>
                            </a:rPr>
                            <m:t> </m:t>
                          </m:r>
                          <m:r>
                            <a:rPr lang="en-GB" sz="3200" b="0" i="1" smtClean="0">
                              <a:latin typeface="Cambria Math" panose="02040503050406030204" pitchFamily="18" charset="0"/>
                            </a:rPr>
                            <m:t>𝑎𝑛𝑔𝑙𝑒𝑠</m:t>
                          </m:r>
                        </m:e>
                      </m:d>
                      <m:r>
                        <a:rPr lang="en-GB" sz="3200" b="0" i="0" smtClean="0">
                          <a:latin typeface="Cambria Math" panose="02040503050406030204" pitchFamily="18" charset="0"/>
                        </a:rPr>
                        <m:t>=5%</m:t>
                      </m:r>
                      <m:r>
                        <a:rPr lang="en-GB" sz="3200" b="0" i="1" smtClean="0">
                          <a:latin typeface="Cambria Math" panose="02040503050406030204" pitchFamily="18" charset="0"/>
                        </a:rPr>
                        <m:t>→</m:t>
                      </m:r>
                      <m:r>
                        <a:rPr lang="en-GB" sz="3200" b="0" i="0" smtClean="0">
                          <a:latin typeface="Cambria Math" panose="02040503050406030204" pitchFamily="18" charset="0"/>
                        </a:rPr>
                        <m:t> 11%</m:t>
                      </m:r>
                    </m:oMath>
                  </m:oMathPara>
                </a14:m>
                <a:endParaRPr lang="en-US" dirty="0"/>
              </a:p>
            </p:txBody>
          </p:sp>
        </mc:Choice>
        <mc:Fallback>
          <p:sp>
            <p:nvSpPr>
              <p:cNvPr id="61" name="TextBox 60">
                <a:extLst>
                  <a:ext uri="{FF2B5EF4-FFF2-40B4-BE49-F238E27FC236}">
                    <a16:creationId xmlns:a16="http://schemas.microsoft.com/office/drawing/2014/main" id="{CA30E75E-7111-EF47-AC21-1AAACB9AFE4F}"/>
                  </a:ext>
                </a:extLst>
              </p:cNvPr>
              <p:cNvSpPr txBox="1">
                <a:spLocks noRot="1" noChangeAspect="1" noMove="1" noResize="1" noEditPoints="1" noAdjustHandles="1" noChangeArrowheads="1" noChangeShapeType="1" noTextEdit="1"/>
              </p:cNvSpPr>
              <p:nvPr/>
            </p:nvSpPr>
            <p:spPr>
              <a:xfrm>
                <a:off x="804333" y="1801016"/>
                <a:ext cx="7535333" cy="492443"/>
              </a:xfrm>
              <a:prstGeom prst="rect">
                <a:avLst/>
              </a:prstGeom>
              <a:blipFill>
                <a:blip r:embed="rId3"/>
                <a:stretch>
                  <a:fillRect l="-1176" t="-5000" b="-37500"/>
                </a:stretch>
              </a:blipFill>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8102E29F-12D7-8C4C-A1E0-4CA0C1EE286A}"/>
              </a:ext>
            </a:extLst>
          </p:cNvPr>
          <p:cNvGrpSpPr/>
          <p:nvPr/>
        </p:nvGrpSpPr>
        <p:grpSpPr>
          <a:xfrm>
            <a:off x="1509802" y="2846747"/>
            <a:ext cx="6124393" cy="3784242"/>
            <a:chOff x="1258538" y="2846747"/>
            <a:chExt cx="6124393" cy="3784242"/>
          </a:xfrm>
        </p:grpSpPr>
        <p:cxnSp>
          <p:nvCxnSpPr>
            <p:cNvPr id="18" name="Straight Connector 17">
              <a:extLst>
                <a:ext uri="{FF2B5EF4-FFF2-40B4-BE49-F238E27FC236}">
                  <a16:creationId xmlns:a16="http://schemas.microsoft.com/office/drawing/2014/main" id="{BAF040ED-7BB3-AC4B-812B-F2E2431A05CC}"/>
                </a:ext>
              </a:extLst>
            </p:cNvPr>
            <p:cNvCxnSpPr/>
            <p:nvPr/>
          </p:nvCxnSpPr>
          <p:spPr bwMode="auto">
            <a:xfrm>
              <a:off x="3326399" y="2869202"/>
              <a:ext cx="2067859" cy="0"/>
            </a:xfrm>
            <a:prstGeom prst="line">
              <a:avLst/>
            </a:prstGeom>
            <a:noFill/>
            <a:ln w="25400"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19">
              <a:extLst>
                <a:ext uri="{FF2B5EF4-FFF2-40B4-BE49-F238E27FC236}">
                  <a16:creationId xmlns:a16="http://schemas.microsoft.com/office/drawing/2014/main" id="{004A6B94-AAB1-D647-B11E-880E35E35D86}"/>
                </a:ext>
              </a:extLst>
            </p:cNvPr>
            <p:cNvSpPr/>
            <p:nvPr/>
          </p:nvSpPr>
          <p:spPr bwMode="auto">
            <a:xfrm>
              <a:off x="3530097" y="3166568"/>
              <a:ext cx="1660461" cy="141566"/>
            </a:xfrm>
            <a:prstGeom prst="rect">
              <a:avLst/>
            </a:prstGeom>
            <a:noFill/>
            <a:ln w="2540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Trapezium 25">
              <a:extLst>
                <a:ext uri="{FF2B5EF4-FFF2-40B4-BE49-F238E27FC236}">
                  <a16:creationId xmlns:a16="http://schemas.microsoft.com/office/drawing/2014/main" id="{61FE08BF-3604-2B4A-91AD-5A246879957E}"/>
                </a:ext>
              </a:extLst>
            </p:cNvPr>
            <p:cNvSpPr/>
            <p:nvPr/>
          </p:nvSpPr>
          <p:spPr bwMode="auto">
            <a:xfrm>
              <a:off x="3576176" y="3308134"/>
              <a:ext cx="1568307" cy="2162921"/>
            </a:xfrm>
            <a:prstGeom prst="trapezoid">
              <a:avLst>
                <a:gd name="adj" fmla="val 14063"/>
              </a:avLst>
            </a:prstGeom>
            <a:noFill/>
            <a:ln w="2540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32" name="Straight Connector 31">
              <a:extLst>
                <a:ext uri="{FF2B5EF4-FFF2-40B4-BE49-F238E27FC236}">
                  <a16:creationId xmlns:a16="http://schemas.microsoft.com/office/drawing/2014/main" id="{CE1613F2-BEEE-A540-A262-F7E649D444B5}"/>
                </a:ext>
              </a:extLst>
            </p:cNvPr>
            <p:cNvCxnSpPr/>
            <p:nvPr/>
          </p:nvCxnSpPr>
          <p:spPr bwMode="auto">
            <a:xfrm>
              <a:off x="1337731" y="6630989"/>
              <a:ext cx="6045200" cy="0"/>
            </a:xfrm>
            <a:prstGeom prst="line">
              <a:avLst/>
            </a:prstGeom>
            <a:noFill/>
            <a:ln w="9525" cap="flat" cmpd="sng" algn="ctr">
              <a:solidFill>
                <a:srgbClr val="808080"/>
              </a:solidFill>
              <a:prstDash val="lgDashDot"/>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0F448B64-F2B3-2342-8DDD-033911DB042B}"/>
                </a:ext>
              </a:extLst>
            </p:cNvPr>
            <p:cNvCxnSpPr/>
            <p:nvPr/>
          </p:nvCxnSpPr>
          <p:spPr bwMode="auto">
            <a:xfrm flipH="1">
              <a:off x="1981200" y="5471056"/>
              <a:ext cx="1024466" cy="1159933"/>
            </a:xfrm>
            <a:prstGeom prst="line">
              <a:avLst/>
            </a:prstGeom>
            <a:noFill/>
            <a:ln w="25400"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a:extLst>
                <a:ext uri="{FF2B5EF4-FFF2-40B4-BE49-F238E27FC236}">
                  <a16:creationId xmlns:a16="http://schemas.microsoft.com/office/drawing/2014/main" id="{D74E00CB-17B9-A346-B6BA-4431191C6C32}"/>
                </a:ext>
              </a:extLst>
            </p:cNvPr>
            <p:cNvCxnSpPr/>
            <p:nvPr/>
          </p:nvCxnSpPr>
          <p:spPr bwMode="auto">
            <a:xfrm>
              <a:off x="5394258" y="3308132"/>
              <a:ext cx="981141" cy="0"/>
            </a:xfrm>
            <a:prstGeom prst="line">
              <a:avLst/>
            </a:prstGeom>
            <a:noFill/>
            <a:ln w="25400"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a:extLst>
                <a:ext uri="{FF2B5EF4-FFF2-40B4-BE49-F238E27FC236}">
                  <a16:creationId xmlns:a16="http://schemas.microsoft.com/office/drawing/2014/main" id="{E5C0D027-F666-9E41-BB8E-D18A87B36F87}"/>
                </a:ext>
              </a:extLst>
            </p:cNvPr>
            <p:cNvCxnSpPr/>
            <p:nvPr/>
          </p:nvCxnSpPr>
          <p:spPr bwMode="auto">
            <a:xfrm>
              <a:off x="1258538" y="3308132"/>
              <a:ext cx="2067859" cy="0"/>
            </a:xfrm>
            <a:prstGeom prst="line">
              <a:avLst/>
            </a:prstGeom>
            <a:noFill/>
            <a:ln w="25400"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a:extLst>
                <a:ext uri="{FF2B5EF4-FFF2-40B4-BE49-F238E27FC236}">
                  <a16:creationId xmlns:a16="http://schemas.microsoft.com/office/drawing/2014/main" id="{456562C4-3EE2-0F45-B761-690BF7F67476}"/>
                </a:ext>
              </a:extLst>
            </p:cNvPr>
            <p:cNvCxnSpPr/>
            <p:nvPr/>
          </p:nvCxnSpPr>
          <p:spPr bwMode="auto">
            <a:xfrm>
              <a:off x="3326399" y="2869202"/>
              <a:ext cx="0" cy="438930"/>
            </a:xfrm>
            <a:prstGeom prst="line">
              <a:avLst/>
            </a:prstGeom>
            <a:noFill/>
            <a:ln w="25400"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a:extLst>
                <a:ext uri="{FF2B5EF4-FFF2-40B4-BE49-F238E27FC236}">
                  <a16:creationId xmlns:a16="http://schemas.microsoft.com/office/drawing/2014/main" id="{2510781E-E689-9746-A668-8694FFC56B4B}"/>
                </a:ext>
              </a:extLst>
            </p:cNvPr>
            <p:cNvCxnSpPr/>
            <p:nvPr/>
          </p:nvCxnSpPr>
          <p:spPr bwMode="auto">
            <a:xfrm>
              <a:off x="5394258" y="2869202"/>
              <a:ext cx="0" cy="438930"/>
            </a:xfrm>
            <a:prstGeom prst="line">
              <a:avLst/>
            </a:prstGeom>
            <a:noFill/>
            <a:ln w="25400"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Right Arrow 42">
              <a:extLst>
                <a:ext uri="{FF2B5EF4-FFF2-40B4-BE49-F238E27FC236}">
                  <a16:creationId xmlns:a16="http://schemas.microsoft.com/office/drawing/2014/main" id="{1D957A48-FF1C-514F-B67B-FF40E73AC40D}"/>
                </a:ext>
              </a:extLst>
            </p:cNvPr>
            <p:cNvSpPr/>
            <p:nvPr/>
          </p:nvSpPr>
          <p:spPr bwMode="auto">
            <a:xfrm>
              <a:off x="1516290" y="4149539"/>
              <a:ext cx="905933" cy="465666"/>
            </a:xfrm>
            <a:prstGeom prst="rightArrow">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7" name="TextBox 46">
              <a:extLst>
                <a:ext uri="{FF2B5EF4-FFF2-40B4-BE49-F238E27FC236}">
                  <a16:creationId xmlns:a16="http://schemas.microsoft.com/office/drawing/2014/main" id="{55F7D4F9-1FF0-ED4E-B0CF-6948288A42B0}"/>
                </a:ext>
              </a:extLst>
            </p:cNvPr>
            <p:cNvSpPr txBox="1"/>
            <p:nvPr/>
          </p:nvSpPr>
          <p:spPr>
            <a:xfrm>
              <a:off x="5057588" y="3908226"/>
              <a:ext cx="1126558" cy="369332"/>
            </a:xfrm>
            <a:prstGeom prst="rect">
              <a:avLst/>
            </a:prstGeom>
            <a:noFill/>
          </p:spPr>
          <p:txBody>
            <a:bodyPr wrap="square" rtlCol="0">
              <a:spAutoFit/>
            </a:bodyPr>
            <a:lstStyle/>
            <a:p>
              <a:r>
                <a:rPr lang="en-US" dirty="0"/>
                <a:t>Shroud</a:t>
              </a:r>
            </a:p>
          </p:txBody>
        </p:sp>
        <p:cxnSp>
          <p:nvCxnSpPr>
            <p:cNvPr id="46" name="Straight Connector 45">
              <a:extLst>
                <a:ext uri="{FF2B5EF4-FFF2-40B4-BE49-F238E27FC236}">
                  <a16:creationId xmlns:a16="http://schemas.microsoft.com/office/drawing/2014/main" id="{10E11EB2-A792-364B-9E4E-8A168176CA2A}"/>
                </a:ext>
              </a:extLst>
            </p:cNvPr>
            <p:cNvCxnSpPr/>
            <p:nvPr/>
          </p:nvCxnSpPr>
          <p:spPr bwMode="auto">
            <a:xfrm flipH="1" flipV="1">
              <a:off x="4923606" y="3237351"/>
              <a:ext cx="369222" cy="656432"/>
            </a:xfrm>
            <a:prstGeom prst="line">
              <a:avLst/>
            </a:prstGeom>
            <a:noFill/>
            <a:ln w="9525"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a:extLst>
                <a:ext uri="{FF2B5EF4-FFF2-40B4-BE49-F238E27FC236}">
                  <a16:creationId xmlns:a16="http://schemas.microsoft.com/office/drawing/2014/main" id="{1E7FC600-A03A-1A4C-A284-F82E61339AEF}"/>
                </a:ext>
              </a:extLst>
            </p:cNvPr>
            <p:cNvCxnSpPr/>
            <p:nvPr/>
          </p:nvCxnSpPr>
          <p:spPr bwMode="auto">
            <a:xfrm flipH="1" flipV="1">
              <a:off x="3797048" y="3308133"/>
              <a:ext cx="1347435" cy="2148479"/>
            </a:xfrm>
            <a:prstGeom prst="line">
              <a:avLst/>
            </a:prstGeom>
            <a:noFill/>
            <a:ln w="9525"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32C9B53A-9712-D64B-A57A-5CED3282B48C}"/>
                </a:ext>
              </a:extLst>
            </p:cNvPr>
            <p:cNvCxnSpPr/>
            <p:nvPr/>
          </p:nvCxnSpPr>
          <p:spPr bwMode="auto">
            <a:xfrm flipV="1">
              <a:off x="3576176" y="3308132"/>
              <a:ext cx="1347430" cy="2162924"/>
            </a:xfrm>
            <a:prstGeom prst="line">
              <a:avLst/>
            </a:prstGeom>
            <a:noFill/>
            <a:ln w="9525"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Box 43">
              <a:extLst>
                <a:ext uri="{FF2B5EF4-FFF2-40B4-BE49-F238E27FC236}">
                  <a16:creationId xmlns:a16="http://schemas.microsoft.com/office/drawing/2014/main" id="{7264ACE4-4A5A-204A-AC81-E77D08A133DE}"/>
                </a:ext>
              </a:extLst>
            </p:cNvPr>
            <p:cNvSpPr txBox="1"/>
            <p:nvPr/>
          </p:nvSpPr>
          <p:spPr>
            <a:xfrm>
              <a:off x="3797048" y="4086397"/>
              <a:ext cx="1126558" cy="369332"/>
            </a:xfrm>
            <a:prstGeom prst="rect">
              <a:avLst/>
            </a:prstGeom>
            <a:solidFill>
              <a:schemeClr val="bg1"/>
            </a:solidFill>
          </p:spPr>
          <p:txBody>
            <a:bodyPr wrap="square" rtlCol="0">
              <a:spAutoFit/>
            </a:bodyPr>
            <a:lstStyle/>
            <a:p>
              <a:r>
                <a:rPr lang="en-US" dirty="0"/>
                <a:t>ROTOR</a:t>
              </a:r>
            </a:p>
          </p:txBody>
        </p:sp>
        <p:cxnSp>
          <p:nvCxnSpPr>
            <p:cNvPr id="59" name="Straight Connector 58">
              <a:extLst>
                <a:ext uri="{FF2B5EF4-FFF2-40B4-BE49-F238E27FC236}">
                  <a16:creationId xmlns:a16="http://schemas.microsoft.com/office/drawing/2014/main" id="{0581BF0F-EBC0-754B-98EA-C67EE9987A80}"/>
                </a:ext>
              </a:extLst>
            </p:cNvPr>
            <p:cNvCxnSpPr/>
            <p:nvPr/>
          </p:nvCxnSpPr>
          <p:spPr bwMode="auto">
            <a:xfrm>
              <a:off x="3005666" y="5471055"/>
              <a:ext cx="3369733" cy="0"/>
            </a:xfrm>
            <a:prstGeom prst="line">
              <a:avLst/>
            </a:prstGeom>
            <a:noFill/>
            <a:ln w="25400"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a:extLst>
                <a:ext uri="{FF2B5EF4-FFF2-40B4-BE49-F238E27FC236}">
                  <a16:creationId xmlns:a16="http://schemas.microsoft.com/office/drawing/2014/main" id="{97590445-9EC9-B042-8995-97A011CA0FC4}"/>
                </a:ext>
              </a:extLst>
            </p:cNvPr>
            <p:cNvCxnSpPr/>
            <p:nvPr/>
          </p:nvCxnSpPr>
          <p:spPr bwMode="auto">
            <a:xfrm>
              <a:off x="4329642" y="2869202"/>
              <a:ext cx="0" cy="297366"/>
            </a:xfrm>
            <a:prstGeom prst="straightConnector1">
              <a:avLst/>
            </a:prstGeom>
            <a:noFill/>
            <a:ln w="9525" cap="flat" cmpd="sng" algn="ctr">
              <a:solidFill>
                <a:srgbClr val="80808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917BAAAB-30D6-ED4F-8B60-97300DDD77D9}"/>
                    </a:ext>
                  </a:extLst>
                </p:cNvPr>
                <p:cNvSpPr txBox="1"/>
                <p:nvPr/>
              </p:nvSpPr>
              <p:spPr>
                <a:xfrm>
                  <a:off x="4391015" y="2846747"/>
                  <a:ext cx="20916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𝑔</m:t>
                        </m:r>
                      </m:oMath>
                    </m:oMathPara>
                  </a14:m>
                  <a:endParaRPr lang="en-US" dirty="0"/>
                </a:p>
              </p:txBody>
            </p:sp>
          </mc:Choice>
          <mc:Fallback>
            <p:sp>
              <p:nvSpPr>
                <p:cNvPr id="68" name="TextBox 67">
                  <a:extLst>
                    <a:ext uri="{FF2B5EF4-FFF2-40B4-BE49-F238E27FC236}">
                      <a16:creationId xmlns:a16="http://schemas.microsoft.com/office/drawing/2014/main" id="{917BAAAB-30D6-ED4F-8B60-97300DDD77D9}"/>
                    </a:ext>
                  </a:extLst>
                </p:cNvPr>
                <p:cNvSpPr txBox="1">
                  <a:spLocks noRot="1" noChangeAspect="1" noMove="1" noResize="1" noEditPoints="1" noAdjustHandles="1" noChangeArrowheads="1" noChangeShapeType="1" noTextEdit="1"/>
                </p:cNvSpPr>
                <p:nvPr/>
              </p:nvSpPr>
              <p:spPr>
                <a:xfrm>
                  <a:off x="4391015" y="2846747"/>
                  <a:ext cx="209160" cy="276999"/>
                </a:xfrm>
                <a:prstGeom prst="rect">
                  <a:avLst/>
                </a:prstGeom>
                <a:blipFill>
                  <a:blip r:embed="rId4"/>
                  <a:stretch>
                    <a:fillRect l="-35294" r="-5882" b="-26087"/>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84BD6CFF-F509-B340-9F53-5E78BAAFF32F}"/>
                </a:ext>
              </a:extLst>
            </p:cNvPr>
            <p:cNvCxnSpPr/>
            <p:nvPr/>
          </p:nvCxnSpPr>
          <p:spPr bwMode="auto">
            <a:xfrm>
              <a:off x="3160444" y="3308132"/>
              <a:ext cx="0" cy="2148480"/>
            </a:xfrm>
            <a:prstGeom prst="straightConnector1">
              <a:avLst/>
            </a:prstGeom>
            <a:noFill/>
            <a:ln w="9525" cap="flat" cmpd="sng" algn="ctr">
              <a:solidFill>
                <a:srgbClr val="80808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52EA6E04-0E02-084B-BB2B-3562D32740B2}"/>
                    </a:ext>
                  </a:extLst>
                </p:cNvPr>
                <p:cNvSpPr txBox="1"/>
                <p:nvPr/>
              </p:nvSpPr>
              <p:spPr>
                <a:xfrm>
                  <a:off x="3228229" y="4192328"/>
                  <a:ext cx="1963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h</m:t>
                        </m:r>
                      </m:oMath>
                    </m:oMathPara>
                  </a14:m>
                  <a:endParaRPr lang="en-US" dirty="0"/>
                </a:p>
              </p:txBody>
            </p:sp>
          </mc:Choice>
          <mc:Fallback>
            <p:sp>
              <p:nvSpPr>
                <p:cNvPr id="70" name="TextBox 69">
                  <a:extLst>
                    <a:ext uri="{FF2B5EF4-FFF2-40B4-BE49-F238E27FC236}">
                      <a16:creationId xmlns:a16="http://schemas.microsoft.com/office/drawing/2014/main" id="{52EA6E04-0E02-084B-BB2B-3562D32740B2}"/>
                    </a:ext>
                  </a:extLst>
                </p:cNvPr>
                <p:cNvSpPr txBox="1">
                  <a:spLocks noRot="1" noChangeAspect="1" noMove="1" noResize="1" noEditPoints="1" noAdjustHandles="1" noChangeArrowheads="1" noChangeShapeType="1" noTextEdit="1"/>
                </p:cNvSpPr>
                <p:nvPr/>
              </p:nvSpPr>
              <p:spPr>
                <a:xfrm>
                  <a:off x="3228229" y="4192328"/>
                  <a:ext cx="196336" cy="276999"/>
                </a:xfrm>
                <a:prstGeom prst="rect">
                  <a:avLst/>
                </a:prstGeom>
                <a:blipFill>
                  <a:blip r:embed="rId5"/>
                  <a:stretch>
                    <a:fillRect l="-37500" r="-6250" b="-869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79" name="Ink 78">
                  <a:extLst>
                    <a:ext uri="{FF2B5EF4-FFF2-40B4-BE49-F238E27FC236}">
                      <a16:creationId xmlns:a16="http://schemas.microsoft.com/office/drawing/2014/main" id="{F6D9C43C-4A0E-6A46-93C8-F1F797049975}"/>
                    </a:ext>
                  </a:extLst>
                </p14:cNvPr>
                <p14:cNvContentPartPr/>
                <p14:nvPr/>
              </p14:nvContentPartPr>
              <p14:xfrm rot="21213611">
                <a:off x="6210259" y="2990734"/>
                <a:ext cx="414706" cy="3248940"/>
              </p14:xfrm>
            </p:contentPart>
          </mc:Choice>
          <mc:Fallback>
            <p:pic>
              <p:nvPicPr>
                <p:cNvPr id="79" name="Ink 78">
                  <a:extLst>
                    <a:ext uri="{FF2B5EF4-FFF2-40B4-BE49-F238E27FC236}">
                      <a16:creationId xmlns:a16="http://schemas.microsoft.com/office/drawing/2014/main" id="{F6D9C43C-4A0E-6A46-93C8-F1F797049975}"/>
                    </a:ext>
                  </a:extLst>
                </p:cNvPr>
                <p:cNvPicPr/>
                <p:nvPr/>
              </p:nvPicPr>
              <p:blipFill>
                <a:blip r:embed="rId7"/>
                <a:stretch>
                  <a:fillRect/>
                </a:stretch>
              </p:blipFill>
              <p:spPr>
                <a:xfrm rot="21213611">
                  <a:off x="6195140" y="2975254"/>
                  <a:ext cx="445305" cy="3279539"/>
                </a:xfrm>
                <a:prstGeom prst="rect">
                  <a:avLst/>
                </a:prstGeom>
              </p:spPr>
            </p:pic>
          </mc:Fallback>
        </mc:AlternateContent>
      </p:grpSp>
      <p:sp>
        <p:nvSpPr>
          <p:cNvPr id="82" name="TextBox 81">
            <a:extLst>
              <a:ext uri="{FF2B5EF4-FFF2-40B4-BE49-F238E27FC236}">
                <a16:creationId xmlns:a16="http://schemas.microsoft.com/office/drawing/2014/main" id="{8C3E69BC-F43D-0B46-9102-E9DF9E5E9EE5}"/>
              </a:ext>
            </a:extLst>
          </p:cNvPr>
          <p:cNvSpPr txBox="1"/>
          <p:nvPr/>
        </p:nvSpPr>
        <p:spPr>
          <a:xfrm>
            <a:off x="698510" y="2312837"/>
            <a:ext cx="1974977" cy="276999"/>
          </a:xfrm>
          <a:prstGeom prst="rect">
            <a:avLst/>
          </a:prstGeom>
          <a:noFill/>
        </p:spPr>
        <p:txBody>
          <a:bodyPr wrap="square" rtlCol="0">
            <a:spAutoFit/>
          </a:bodyPr>
          <a:lstStyle/>
          <a:p>
            <a:pPr algn="l"/>
            <a:r>
              <a:rPr lang="en-US" sz="1200" i="1" dirty="0"/>
              <a:t>Yoon (2015)</a:t>
            </a:r>
          </a:p>
        </p:txBody>
      </p:sp>
    </p:spTree>
    <p:extLst>
      <p:ext uri="{BB962C8B-B14F-4D97-AF65-F5344CB8AC3E}">
        <p14:creationId xmlns:p14="http://schemas.microsoft.com/office/powerpoint/2010/main" val="643272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71C7-F5F6-7D4E-AA3F-8CF879E8B89D}"/>
              </a:ext>
            </a:extLst>
          </p:cNvPr>
          <p:cNvSpPr>
            <a:spLocks noGrp="1"/>
          </p:cNvSpPr>
          <p:nvPr>
            <p:ph type="title"/>
          </p:nvPr>
        </p:nvSpPr>
        <p:spPr/>
        <p:txBody>
          <a:bodyPr/>
          <a:lstStyle/>
          <a:p>
            <a:r>
              <a:rPr lang="en-US" dirty="0"/>
              <a:t>Results – Superiority Parameter</a:t>
            </a:r>
          </a:p>
        </p:txBody>
      </p:sp>
      <p:sp>
        <p:nvSpPr>
          <p:cNvPr id="4" name="Slide Number Placeholder 3">
            <a:extLst>
              <a:ext uri="{FF2B5EF4-FFF2-40B4-BE49-F238E27FC236}">
                <a16:creationId xmlns:a16="http://schemas.microsoft.com/office/drawing/2014/main" id="{6567C777-C399-1F4A-8B72-C1185FFF0C40}"/>
              </a:ext>
            </a:extLst>
          </p:cNvPr>
          <p:cNvSpPr>
            <a:spLocks noGrp="1"/>
          </p:cNvSpPr>
          <p:nvPr>
            <p:ph type="sldNum" sz="quarter" idx="10"/>
          </p:nvPr>
        </p:nvSpPr>
        <p:spPr/>
        <p:txBody>
          <a:bodyPr/>
          <a:lstStyle/>
          <a:p>
            <a:pPr>
              <a:defRPr/>
            </a:pPr>
            <a:fld id="{7450B514-6E3B-4CB5-8B71-D7910935A798}" type="slidenum">
              <a:rPr lang="en-GB" smtClean="0"/>
              <a:pPr>
                <a:defRPr/>
              </a:pPr>
              <a:t>21</a:t>
            </a:fld>
            <a:endParaRPr lang="en-GB"/>
          </a:p>
        </p:txBody>
      </p:sp>
      <p:grpSp>
        <p:nvGrpSpPr>
          <p:cNvPr id="9" name="Group 8">
            <a:extLst>
              <a:ext uri="{FF2B5EF4-FFF2-40B4-BE49-F238E27FC236}">
                <a16:creationId xmlns:a16="http://schemas.microsoft.com/office/drawing/2014/main" id="{EAFB7D96-EC6F-064A-B565-5111CD21D1C8}"/>
              </a:ext>
            </a:extLst>
          </p:cNvPr>
          <p:cNvGrpSpPr/>
          <p:nvPr/>
        </p:nvGrpSpPr>
        <p:grpSpPr>
          <a:xfrm>
            <a:off x="1614490" y="2463624"/>
            <a:ext cx="5297213" cy="1271381"/>
            <a:chOff x="1040525" y="1906697"/>
            <a:chExt cx="5297213" cy="137557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A9B9B6-C661-D643-8BF2-A9AE387BEE45}"/>
                    </a:ext>
                  </a:extLst>
                </p:cNvPr>
                <p:cNvSpPr txBox="1"/>
                <p:nvPr/>
              </p:nvSpPr>
              <p:spPr>
                <a:xfrm>
                  <a:off x="4004441" y="1936641"/>
                  <a:ext cx="2333297"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3600">
                            <a:latin typeface="Cambria Math" panose="02040503050406030204" pitchFamily="18" charset="0"/>
                          </a:rPr>
                          <m:t>Σ</m:t>
                        </m:r>
                        <m:r>
                          <a:rPr lang="en-GB" sz="3600" i="1">
                            <a:latin typeface="Cambria Math" panose="02040503050406030204" pitchFamily="18" charset="0"/>
                          </a:rPr>
                          <m:t>=−0.82</m:t>
                        </m:r>
                      </m:oMath>
                    </m:oMathPara>
                  </a14:m>
                  <a:endParaRPr lang="en-GB" sz="3600" dirty="0"/>
                </a:p>
                <a:p>
                  <a:endParaRPr lang="en-US" sz="3600" dirty="0"/>
                </a:p>
              </p:txBody>
            </p:sp>
          </mc:Choice>
          <mc:Fallback xmlns="">
            <p:sp>
              <p:nvSpPr>
                <p:cNvPr id="5" name="TextBox 4">
                  <a:extLst>
                    <a:ext uri="{FF2B5EF4-FFF2-40B4-BE49-F238E27FC236}">
                      <a16:creationId xmlns:a16="http://schemas.microsoft.com/office/drawing/2014/main" id="{71A9B9B6-C661-D643-8BF2-A9AE387BEE45}"/>
                    </a:ext>
                  </a:extLst>
                </p:cNvPr>
                <p:cNvSpPr txBox="1">
                  <a:spLocks noRot="1" noChangeAspect="1" noMove="1" noResize="1" noEditPoints="1" noAdjustHandles="1" noChangeArrowheads="1" noChangeShapeType="1" noTextEdit="1"/>
                </p:cNvSpPr>
                <p:nvPr/>
              </p:nvSpPr>
              <p:spPr>
                <a:xfrm>
                  <a:off x="4004441" y="1936641"/>
                  <a:ext cx="2333297" cy="1200329"/>
                </a:xfrm>
                <a:prstGeom prst="rect">
                  <a:avLst/>
                </a:prstGeom>
                <a:blipFill>
                  <a:blip r:embed="rId3"/>
                  <a:stretch>
                    <a:fillRect l="-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C07AA4-093F-3F4C-B25D-9AB1A849E919}"/>
                    </a:ext>
                  </a:extLst>
                </p:cNvPr>
                <p:cNvSpPr txBox="1"/>
                <p:nvPr/>
              </p:nvSpPr>
              <p:spPr>
                <a:xfrm>
                  <a:off x="4004441" y="2582972"/>
                  <a:ext cx="2333297" cy="6992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3600" smtClean="0">
                            <a:latin typeface="Cambria Math" panose="02040503050406030204" pitchFamily="18" charset="0"/>
                          </a:rPr>
                          <m:t>Σ</m:t>
                        </m:r>
                        <m:r>
                          <a:rPr lang="en-GB" sz="3600" i="1">
                            <a:latin typeface="Cambria Math" panose="02040503050406030204" pitchFamily="18" charset="0"/>
                          </a:rPr>
                          <m:t>=−0.8</m:t>
                        </m:r>
                        <m:r>
                          <a:rPr lang="en-GB" sz="3600" b="0" i="1" smtClean="0">
                            <a:latin typeface="Cambria Math" panose="02040503050406030204" pitchFamily="18" charset="0"/>
                          </a:rPr>
                          <m:t>4</m:t>
                        </m:r>
                      </m:oMath>
                    </m:oMathPara>
                  </a14:m>
                  <a:endParaRPr lang="en-GB" sz="3600" dirty="0"/>
                </a:p>
              </p:txBody>
            </p:sp>
          </mc:Choice>
          <mc:Fallback xmlns="">
            <p:sp>
              <p:nvSpPr>
                <p:cNvPr id="6" name="TextBox 5">
                  <a:extLst>
                    <a:ext uri="{FF2B5EF4-FFF2-40B4-BE49-F238E27FC236}">
                      <a16:creationId xmlns:a16="http://schemas.microsoft.com/office/drawing/2014/main" id="{0CC07AA4-093F-3F4C-B25D-9AB1A849E919}"/>
                    </a:ext>
                  </a:extLst>
                </p:cNvPr>
                <p:cNvSpPr txBox="1">
                  <a:spLocks noRot="1" noChangeAspect="1" noMove="1" noResize="1" noEditPoints="1" noAdjustHandles="1" noChangeArrowheads="1" noChangeShapeType="1" noTextEdit="1"/>
                </p:cNvSpPr>
                <p:nvPr/>
              </p:nvSpPr>
              <p:spPr>
                <a:xfrm>
                  <a:off x="4004441" y="2582972"/>
                  <a:ext cx="2333297" cy="699299"/>
                </a:xfrm>
                <a:prstGeom prst="rect">
                  <a:avLst/>
                </a:prstGeom>
                <a:blipFill>
                  <a:blip r:embed="rId4"/>
                  <a:stretch>
                    <a:fillRect l="-270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DD14931-56AD-8943-B2D9-F91D1ABA61D6}"/>
                </a:ext>
              </a:extLst>
            </p:cNvPr>
            <p:cNvSpPr txBox="1"/>
            <p:nvPr/>
          </p:nvSpPr>
          <p:spPr>
            <a:xfrm>
              <a:off x="1040525" y="1906697"/>
              <a:ext cx="2706414" cy="646331"/>
            </a:xfrm>
            <a:prstGeom prst="rect">
              <a:avLst/>
            </a:prstGeom>
            <a:noFill/>
          </p:spPr>
          <p:txBody>
            <a:bodyPr wrap="square" rtlCol="0">
              <a:spAutoFit/>
            </a:bodyPr>
            <a:lstStyle/>
            <a:p>
              <a:pPr algn="r"/>
              <a:r>
                <a:rPr lang="en-US" sz="3600" dirty="0"/>
                <a:t>Experiment</a:t>
              </a:r>
            </a:p>
          </p:txBody>
        </p:sp>
        <p:sp>
          <p:nvSpPr>
            <p:cNvPr id="8" name="TextBox 7">
              <a:extLst>
                <a:ext uri="{FF2B5EF4-FFF2-40B4-BE49-F238E27FC236}">
                  <a16:creationId xmlns:a16="http://schemas.microsoft.com/office/drawing/2014/main" id="{0ED976EA-4F12-9E4D-8BF6-98E6C3A89C50}"/>
                </a:ext>
              </a:extLst>
            </p:cNvPr>
            <p:cNvSpPr txBox="1"/>
            <p:nvPr/>
          </p:nvSpPr>
          <p:spPr>
            <a:xfrm>
              <a:off x="1413640" y="2582972"/>
              <a:ext cx="2333297" cy="646331"/>
            </a:xfrm>
            <a:prstGeom prst="rect">
              <a:avLst/>
            </a:prstGeom>
            <a:noFill/>
          </p:spPr>
          <p:txBody>
            <a:bodyPr wrap="square" rtlCol="0">
              <a:spAutoFit/>
            </a:bodyPr>
            <a:lstStyle/>
            <a:p>
              <a:pPr algn="r"/>
              <a:r>
                <a:rPr lang="en-US" sz="3600" dirty="0"/>
                <a:t>Design</a:t>
              </a:r>
            </a:p>
          </p:txBody>
        </p:sp>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35A3AF1-16A9-E843-9DE3-E309A57AB9FC}"/>
                  </a:ext>
                </a:extLst>
              </p:cNvPr>
              <p:cNvSpPr txBox="1"/>
              <p:nvPr/>
            </p:nvSpPr>
            <p:spPr>
              <a:xfrm>
                <a:off x="901096" y="4865472"/>
                <a:ext cx="7354617" cy="1077218"/>
              </a:xfrm>
              <a:prstGeom prst="rect">
                <a:avLst/>
              </a:prstGeom>
              <a:noFill/>
            </p:spPr>
            <p:txBody>
              <a:bodyPr wrap="square" rtlCol="0">
                <a:spAutoFit/>
              </a:bodyPr>
              <a:lstStyle/>
              <a:p>
                <a:r>
                  <a:rPr lang="en-US" sz="3200" dirty="0"/>
                  <a:t>Superiority condition NOT satisfied as</a:t>
                </a:r>
              </a:p>
              <a:p>
                <a:r>
                  <a:rPr lang="en-US" sz="3200" dirty="0"/>
                  <a:t>predicted (within </a:t>
                </a:r>
                <a14:m>
                  <m:oMath xmlns:m="http://schemas.openxmlformats.org/officeDocument/2006/math">
                    <m:r>
                      <a:rPr lang="en-GB" sz="3200" b="0" i="1" smtClean="0">
                        <a:latin typeface="Cambria Math" panose="02040503050406030204" pitchFamily="18" charset="0"/>
                      </a:rPr>
                      <m:t>≈2%</m:t>
                    </m:r>
                  </m:oMath>
                </a14:m>
                <a:r>
                  <a:rPr lang="en-US" sz="3200" dirty="0"/>
                  <a:t> of design)</a:t>
                </a:r>
              </a:p>
            </p:txBody>
          </p:sp>
        </mc:Choice>
        <mc:Fallback>
          <p:sp>
            <p:nvSpPr>
              <p:cNvPr id="10" name="TextBox 9">
                <a:extLst>
                  <a:ext uri="{FF2B5EF4-FFF2-40B4-BE49-F238E27FC236}">
                    <a16:creationId xmlns:a16="http://schemas.microsoft.com/office/drawing/2014/main" id="{D35A3AF1-16A9-E843-9DE3-E309A57AB9FC}"/>
                  </a:ext>
                </a:extLst>
              </p:cNvPr>
              <p:cNvSpPr txBox="1">
                <a:spLocks noRot="1" noChangeAspect="1" noMove="1" noResize="1" noEditPoints="1" noAdjustHandles="1" noChangeArrowheads="1" noChangeShapeType="1" noTextEdit="1"/>
              </p:cNvSpPr>
              <p:nvPr/>
            </p:nvSpPr>
            <p:spPr>
              <a:xfrm>
                <a:off x="901096" y="4865472"/>
                <a:ext cx="7354617" cy="1077218"/>
              </a:xfrm>
              <a:prstGeom prst="rect">
                <a:avLst/>
              </a:prstGeom>
              <a:blipFill>
                <a:blip r:embed="rId5"/>
                <a:stretch>
                  <a:fillRect t="-6977" b="-16279"/>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7A1B15FD-A201-9748-8387-30215DF822F7}"/>
              </a:ext>
            </a:extLst>
          </p:cNvPr>
          <p:cNvSpPr/>
          <p:nvPr/>
        </p:nvSpPr>
        <p:spPr bwMode="auto">
          <a:xfrm>
            <a:off x="1293922" y="1995598"/>
            <a:ext cx="6568966" cy="2186152"/>
          </a:xfrm>
          <a:prstGeom prst="roundRect">
            <a:avLst/>
          </a:pr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354676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AE1-80B5-174E-82DB-2F9E5386D405}"/>
              </a:ext>
            </a:extLst>
          </p:cNvPr>
          <p:cNvSpPr>
            <a:spLocks noGrp="1"/>
          </p:cNvSpPr>
          <p:nvPr>
            <p:ph type="title"/>
          </p:nvPr>
        </p:nvSpPr>
        <p:spPr>
          <a:xfrm>
            <a:off x="384174" y="248460"/>
            <a:ext cx="8375650" cy="423863"/>
          </a:xfrm>
        </p:spPr>
        <p:txBody>
          <a:bodyPr/>
          <a:lstStyle/>
          <a:p>
            <a:r>
              <a:rPr lang="en-US" dirty="0"/>
              <a:t>Superiority Parameter: Effect of Payload and Relative Size</a:t>
            </a:r>
          </a:p>
        </p:txBody>
      </p:sp>
      <p:pic>
        <p:nvPicPr>
          <p:cNvPr id="6" name="Content Placeholder 5" descr="A close up of a map&#10;&#10;Description automatically generated">
            <a:extLst>
              <a:ext uri="{FF2B5EF4-FFF2-40B4-BE49-F238E27FC236}">
                <a16:creationId xmlns:a16="http://schemas.microsoft.com/office/drawing/2014/main" id="{7DDA4762-CCA8-7348-A694-C1A93E0A23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4277" y="1319445"/>
            <a:ext cx="7535445" cy="3767723"/>
          </a:xfrm>
        </p:spPr>
      </p:pic>
      <p:sp>
        <p:nvSpPr>
          <p:cNvPr id="4" name="Slide Number Placeholder 3">
            <a:extLst>
              <a:ext uri="{FF2B5EF4-FFF2-40B4-BE49-F238E27FC236}">
                <a16:creationId xmlns:a16="http://schemas.microsoft.com/office/drawing/2014/main" id="{F68590B6-25CB-DD4F-B3EC-9AD3D4B693BE}"/>
              </a:ext>
            </a:extLst>
          </p:cNvPr>
          <p:cNvSpPr>
            <a:spLocks noGrp="1"/>
          </p:cNvSpPr>
          <p:nvPr>
            <p:ph type="sldNum" sz="quarter" idx="10"/>
          </p:nvPr>
        </p:nvSpPr>
        <p:spPr/>
        <p:txBody>
          <a:bodyPr/>
          <a:lstStyle/>
          <a:p>
            <a:pPr>
              <a:defRPr/>
            </a:pPr>
            <a:fld id="{7450B514-6E3B-4CB5-8B71-D7910935A798}" type="slidenum">
              <a:rPr lang="en-GB" smtClean="0"/>
              <a:pPr>
                <a:defRPr/>
              </a:pPr>
              <a:t>22</a:t>
            </a:fld>
            <a:endParaRPr lang="en-GB"/>
          </a:p>
        </p:txBody>
      </p:sp>
      <p:grpSp>
        <p:nvGrpSpPr>
          <p:cNvPr id="7" name="Group 6">
            <a:extLst>
              <a:ext uri="{FF2B5EF4-FFF2-40B4-BE49-F238E27FC236}">
                <a16:creationId xmlns:a16="http://schemas.microsoft.com/office/drawing/2014/main" id="{4BC7473F-BED3-5048-A2C9-CF1190A56618}"/>
              </a:ext>
            </a:extLst>
          </p:cNvPr>
          <p:cNvGrpSpPr/>
          <p:nvPr/>
        </p:nvGrpSpPr>
        <p:grpSpPr>
          <a:xfrm>
            <a:off x="1671859" y="5259208"/>
            <a:ext cx="5800281" cy="1200329"/>
            <a:chOff x="669409" y="4356307"/>
            <a:chExt cx="6440661" cy="1372393"/>
          </a:xfrm>
        </p:grpSpPr>
        <mc:AlternateContent xmlns:mc="http://schemas.openxmlformats.org/markup-compatibility/2006">
          <mc:Choice xmlns:a14="http://schemas.microsoft.com/office/drawing/2010/main" Requires="a14">
            <p:sp>
              <p:nvSpPr>
                <p:cNvPr id="8" name="Text Placeholder 3">
                  <a:extLst>
                    <a:ext uri="{FF2B5EF4-FFF2-40B4-BE49-F238E27FC236}">
                      <a16:creationId xmlns:a16="http://schemas.microsoft.com/office/drawing/2014/main" id="{22F5D3CC-196B-5848-8AAB-1BE01954090C}"/>
                    </a:ext>
                  </a:extLst>
                </p:cNvPr>
                <p:cNvSpPr txBox="1">
                  <a:spLocks/>
                </p:cNvSpPr>
                <p:nvPr/>
              </p:nvSpPr>
              <p:spPr bwMode="auto">
                <a:xfrm>
                  <a:off x="1586290" y="4584784"/>
                  <a:ext cx="5523780" cy="387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buNone/>
                  </a:pPr>
                  <a14:m>
                    <m:oMath xmlns:m="http://schemas.openxmlformats.org/officeDocument/2006/math">
                      <m:r>
                        <a:rPr lang="en-GB" sz="2400" b="1" i="1" kern="0" dirty="0" smtClean="0">
                          <a:latin typeface="Cambria Math" panose="02040503050406030204" pitchFamily="18" charset="0"/>
                        </a:rPr>
                        <m:t>+ </m:t>
                      </m:r>
                      <m:r>
                        <a:rPr lang="en-GB" sz="2400" b="1" i="1" kern="0" dirty="0" smtClean="0">
                          <a:latin typeface="Cambria Math" panose="02040503050406030204" pitchFamily="18" charset="0"/>
                        </a:rPr>
                        <m:t>𝒗𝒆</m:t>
                      </m:r>
                    </m:oMath>
                  </a14:m>
                  <a:r>
                    <a:rPr lang="en-GB" sz="2400" kern="0" dirty="0"/>
                    <a:t>     </a:t>
                  </a:r>
                  <a:r>
                    <a:rPr lang="en-GB" sz="2400" kern="0" dirty="0">
                      <a:solidFill>
                        <a:srgbClr val="FA7F80"/>
                      </a:solidFill>
                    </a:rPr>
                    <a:t>Ducted fan uses less power</a:t>
                  </a:r>
                </a:p>
              </p:txBody>
            </p:sp>
          </mc:Choice>
          <mc:Fallback>
            <p:sp>
              <p:nvSpPr>
                <p:cNvPr id="8" name="Text Placeholder 3">
                  <a:extLst>
                    <a:ext uri="{FF2B5EF4-FFF2-40B4-BE49-F238E27FC236}">
                      <a16:creationId xmlns:a16="http://schemas.microsoft.com/office/drawing/2014/main" id="{22F5D3CC-196B-5848-8AAB-1BE01954090C}"/>
                    </a:ext>
                  </a:extLst>
                </p:cNvPr>
                <p:cNvSpPr txBox="1">
                  <a:spLocks noRot="1" noChangeAspect="1" noMove="1" noResize="1" noEditPoints="1" noAdjustHandles="1" noChangeArrowheads="1" noChangeShapeType="1" noTextEdit="1"/>
                </p:cNvSpPr>
                <p:nvPr/>
              </p:nvSpPr>
              <p:spPr bwMode="auto">
                <a:xfrm>
                  <a:off x="1586290" y="4584784"/>
                  <a:ext cx="5523780" cy="387600"/>
                </a:xfrm>
                <a:prstGeom prst="rect">
                  <a:avLst/>
                </a:prstGeom>
                <a:blipFill>
                  <a:blip r:embed="rId4"/>
                  <a:stretch>
                    <a:fillRect l="-1786" t="-25000" r="-255" b="-535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0696419-F502-3E40-88A4-8F171FC068AA}"/>
                    </a:ext>
                  </a:extLst>
                </p:cNvPr>
                <p:cNvSpPr txBox="1"/>
                <p:nvPr/>
              </p:nvSpPr>
              <p:spPr>
                <a:xfrm>
                  <a:off x="669409" y="4356307"/>
                  <a:ext cx="916881" cy="13723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7200" b="0" i="0" smtClean="0">
                            <a:latin typeface="Cambria Math" panose="02040503050406030204" pitchFamily="18" charset="0"/>
                          </a:rPr>
                          <m:t>Σ</m:t>
                        </m:r>
                      </m:oMath>
                    </m:oMathPara>
                  </a14:m>
                  <a:endParaRPr lang="en-US" sz="7200" dirty="0"/>
                </a:p>
              </p:txBody>
            </p:sp>
          </mc:Choice>
          <mc:Fallback xmlns="">
            <p:sp>
              <p:nvSpPr>
                <p:cNvPr id="9" name="TextBox 8">
                  <a:extLst>
                    <a:ext uri="{FF2B5EF4-FFF2-40B4-BE49-F238E27FC236}">
                      <a16:creationId xmlns:a16="http://schemas.microsoft.com/office/drawing/2014/main" id="{30696419-F502-3E40-88A4-8F171FC068AA}"/>
                    </a:ext>
                  </a:extLst>
                </p:cNvPr>
                <p:cNvSpPr txBox="1">
                  <a:spLocks noRot="1" noChangeAspect="1" noMove="1" noResize="1" noEditPoints="1" noAdjustHandles="1" noChangeArrowheads="1" noChangeShapeType="1" noTextEdit="1"/>
                </p:cNvSpPr>
                <p:nvPr/>
              </p:nvSpPr>
              <p:spPr>
                <a:xfrm>
                  <a:off x="669409" y="4356307"/>
                  <a:ext cx="916881" cy="1372393"/>
                </a:xfrm>
                <a:prstGeom prst="rect">
                  <a:avLst/>
                </a:prstGeom>
                <a:blipFill>
                  <a:blip r:embed="rId5"/>
                  <a:stretch>
                    <a:fillRect l="-33846" r="-1538"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 Placeholder 3">
                  <a:extLst>
                    <a:ext uri="{FF2B5EF4-FFF2-40B4-BE49-F238E27FC236}">
                      <a16:creationId xmlns:a16="http://schemas.microsoft.com/office/drawing/2014/main" id="{16AD2CCE-397E-564B-8C52-9A699C394FBA}"/>
                    </a:ext>
                  </a:extLst>
                </p:cNvPr>
                <p:cNvSpPr txBox="1">
                  <a:spLocks/>
                </p:cNvSpPr>
                <p:nvPr/>
              </p:nvSpPr>
              <p:spPr bwMode="auto">
                <a:xfrm>
                  <a:off x="1533951" y="5042503"/>
                  <a:ext cx="5139768" cy="387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buNone/>
                  </a:pPr>
                  <a:r>
                    <a:rPr lang="en-GB" sz="2400" b="1" kern="0" dirty="0"/>
                    <a:t> – </a:t>
                  </a:r>
                  <a14:m>
                    <m:oMath xmlns:m="http://schemas.openxmlformats.org/officeDocument/2006/math">
                      <m:r>
                        <a:rPr lang="en-GB" sz="2400" b="1" i="1" kern="0" dirty="0" smtClean="0">
                          <a:latin typeface="Cambria Math" panose="02040503050406030204" pitchFamily="18" charset="0"/>
                        </a:rPr>
                        <m:t>𝒗𝒆</m:t>
                      </m:r>
                    </m:oMath>
                  </a14:m>
                  <a:r>
                    <a:rPr lang="en-GB" sz="2400" kern="0" dirty="0"/>
                    <a:t>     </a:t>
                  </a:r>
                  <a:r>
                    <a:rPr lang="en-GB" sz="2400" kern="0" dirty="0">
                      <a:solidFill>
                        <a:srgbClr val="1F00FF"/>
                      </a:solidFill>
                    </a:rPr>
                    <a:t>Propeller uses less power</a:t>
                  </a:r>
                </a:p>
              </p:txBody>
            </p:sp>
          </mc:Choice>
          <mc:Fallback>
            <p:sp>
              <p:nvSpPr>
                <p:cNvPr id="10" name="Text Placeholder 3">
                  <a:extLst>
                    <a:ext uri="{FF2B5EF4-FFF2-40B4-BE49-F238E27FC236}">
                      <a16:creationId xmlns:a16="http://schemas.microsoft.com/office/drawing/2014/main" id="{16AD2CCE-397E-564B-8C52-9A699C394FBA}"/>
                    </a:ext>
                  </a:extLst>
                </p:cNvPr>
                <p:cNvSpPr txBox="1">
                  <a:spLocks noRot="1" noChangeAspect="1" noMove="1" noResize="1" noEditPoints="1" noAdjustHandles="1" noChangeArrowheads="1" noChangeShapeType="1" noTextEdit="1"/>
                </p:cNvSpPr>
                <p:nvPr/>
              </p:nvSpPr>
              <p:spPr bwMode="auto">
                <a:xfrm>
                  <a:off x="1533951" y="5042503"/>
                  <a:ext cx="5139768" cy="387600"/>
                </a:xfrm>
                <a:prstGeom prst="rect">
                  <a:avLst/>
                </a:prstGeom>
                <a:blipFill>
                  <a:blip r:embed="rId6"/>
                  <a:stretch>
                    <a:fillRect l="-2192" t="-21429" r="-3562" b="-571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
        <p:nvSpPr>
          <p:cNvPr id="12" name="Doughnut 11">
            <a:extLst>
              <a:ext uri="{FF2B5EF4-FFF2-40B4-BE49-F238E27FC236}">
                <a16:creationId xmlns:a16="http://schemas.microsoft.com/office/drawing/2014/main" id="{D013C73D-FE44-3E41-AB0E-98BCE5450DA7}"/>
              </a:ext>
            </a:extLst>
          </p:cNvPr>
          <p:cNvSpPr/>
          <p:nvPr/>
        </p:nvSpPr>
        <p:spPr bwMode="auto">
          <a:xfrm>
            <a:off x="3958767" y="3513757"/>
            <a:ext cx="210207" cy="210207"/>
          </a:xfrm>
          <a:prstGeom prst="donut">
            <a:avLst/>
          </a:prstGeom>
          <a:solidFill>
            <a:srgbClr val="FF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5612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AE1-80B5-174E-82DB-2F9E5386D405}"/>
              </a:ext>
            </a:extLst>
          </p:cNvPr>
          <p:cNvSpPr>
            <a:spLocks noGrp="1"/>
          </p:cNvSpPr>
          <p:nvPr>
            <p:ph type="title"/>
          </p:nvPr>
        </p:nvSpPr>
        <p:spPr/>
        <p:txBody>
          <a:bodyPr/>
          <a:lstStyle/>
          <a:p>
            <a:r>
              <a:rPr lang="en-US" dirty="0"/>
              <a:t>Superiority Parameter: Contra-rotating Ducted Fans</a:t>
            </a:r>
          </a:p>
        </p:txBody>
      </p:sp>
      <p:sp>
        <p:nvSpPr>
          <p:cNvPr id="4" name="Slide Number Placeholder 3">
            <a:extLst>
              <a:ext uri="{FF2B5EF4-FFF2-40B4-BE49-F238E27FC236}">
                <a16:creationId xmlns:a16="http://schemas.microsoft.com/office/drawing/2014/main" id="{F68590B6-25CB-DD4F-B3EC-9AD3D4B693BE}"/>
              </a:ext>
            </a:extLst>
          </p:cNvPr>
          <p:cNvSpPr>
            <a:spLocks noGrp="1"/>
          </p:cNvSpPr>
          <p:nvPr>
            <p:ph type="sldNum" sz="quarter" idx="10"/>
          </p:nvPr>
        </p:nvSpPr>
        <p:spPr/>
        <p:txBody>
          <a:bodyPr/>
          <a:lstStyle/>
          <a:p>
            <a:pPr>
              <a:defRPr/>
            </a:pPr>
            <a:fld id="{7450B514-6E3B-4CB5-8B71-D7910935A798}" type="slidenum">
              <a:rPr lang="en-GB" smtClean="0"/>
              <a:pPr>
                <a:defRPr/>
              </a:pPr>
              <a:t>23</a:t>
            </a:fld>
            <a:endParaRPr lang="en-GB"/>
          </a:p>
        </p:txBody>
      </p:sp>
      <p:pic>
        <p:nvPicPr>
          <p:cNvPr id="19" name="Content Placeholder 18" descr="A close up of a logo&#10;&#10;Description automatically generated">
            <a:extLst>
              <a:ext uri="{FF2B5EF4-FFF2-40B4-BE49-F238E27FC236}">
                <a16:creationId xmlns:a16="http://schemas.microsoft.com/office/drawing/2014/main" id="{58120865-E4A0-EF43-A1B4-89400EEE6B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000"/>
          <a:stretch/>
        </p:blipFill>
        <p:spPr>
          <a:xfrm>
            <a:off x="4571999" y="1737076"/>
            <a:ext cx="4021667" cy="4468519"/>
          </a:xfrm>
        </p:spPr>
      </p:pic>
      <p:grpSp>
        <p:nvGrpSpPr>
          <p:cNvPr id="24" name="Group 23">
            <a:extLst>
              <a:ext uri="{FF2B5EF4-FFF2-40B4-BE49-F238E27FC236}">
                <a16:creationId xmlns:a16="http://schemas.microsoft.com/office/drawing/2014/main" id="{04EA3351-5B86-6F45-86DC-1D934B64D70B}"/>
              </a:ext>
            </a:extLst>
          </p:cNvPr>
          <p:cNvGrpSpPr/>
          <p:nvPr/>
        </p:nvGrpSpPr>
        <p:grpSpPr>
          <a:xfrm>
            <a:off x="438748" y="1737077"/>
            <a:ext cx="4133252" cy="4468518"/>
            <a:chOff x="1047858" y="1449208"/>
            <a:chExt cx="3524142" cy="3810000"/>
          </a:xfrm>
        </p:grpSpPr>
        <p:pic>
          <p:nvPicPr>
            <p:cNvPr id="21" name="Picture 20" descr="A close up of a map&#10;&#10;Description automatically generated">
              <a:extLst>
                <a:ext uri="{FF2B5EF4-FFF2-40B4-BE49-F238E27FC236}">
                  <a16:creationId xmlns:a16="http://schemas.microsoft.com/office/drawing/2014/main" id="{32E1B247-D862-9949-AC85-81F180E27DB5}"/>
                </a:ext>
              </a:extLst>
            </p:cNvPr>
            <p:cNvPicPr>
              <a:picLocks noChangeAspect="1"/>
            </p:cNvPicPr>
            <p:nvPr/>
          </p:nvPicPr>
          <p:blipFill rotWithShape="1">
            <a:blip r:embed="rId4">
              <a:extLst>
                <a:ext uri="{28A0092B-C50C-407E-A947-70E740481C1C}">
                  <a14:useLocalDpi xmlns:a14="http://schemas.microsoft.com/office/drawing/2010/main" val="0"/>
                </a:ext>
              </a:extLst>
            </a:blip>
            <a:srcRect r="7503"/>
            <a:stretch/>
          </p:blipFill>
          <p:spPr>
            <a:xfrm>
              <a:off x="1047858" y="1449208"/>
              <a:ext cx="3524142" cy="3810000"/>
            </a:xfrm>
            <a:prstGeom prst="rect">
              <a:avLst/>
            </a:prstGeom>
          </p:spPr>
        </p:pic>
        <p:sp>
          <p:nvSpPr>
            <p:cNvPr id="22" name="Doughnut 21">
              <a:extLst>
                <a:ext uri="{FF2B5EF4-FFF2-40B4-BE49-F238E27FC236}">
                  <a16:creationId xmlns:a16="http://schemas.microsoft.com/office/drawing/2014/main" id="{F55BF892-C659-9543-8253-643B71541737}"/>
                </a:ext>
              </a:extLst>
            </p:cNvPr>
            <p:cNvSpPr/>
            <p:nvPr/>
          </p:nvSpPr>
          <p:spPr bwMode="auto">
            <a:xfrm>
              <a:off x="2704825" y="3674624"/>
              <a:ext cx="210207" cy="210207"/>
            </a:xfrm>
            <a:prstGeom prst="donut">
              <a:avLst/>
            </a:prstGeom>
            <a:solidFill>
              <a:srgbClr val="FF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23" name="Doughnut 22">
            <a:extLst>
              <a:ext uri="{FF2B5EF4-FFF2-40B4-BE49-F238E27FC236}">
                <a16:creationId xmlns:a16="http://schemas.microsoft.com/office/drawing/2014/main" id="{8E3ED8A2-4511-6C47-9073-0E684BF1BA8A}"/>
              </a:ext>
            </a:extLst>
          </p:cNvPr>
          <p:cNvSpPr/>
          <p:nvPr/>
        </p:nvSpPr>
        <p:spPr bwMode="auto">
          <a:xfrm>
            <a:off x="5609769" y="4961560"/>
            <a:ext cx="210207" cy="210207"/>
          </a:xfrm>
          <a:prstGeom prst="donut">
            <a:avLst/>
          </a:prstGeom>
          <a:solidFill>
            <a:srgbClr val="FF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C11961D-9A3D-F34A-AFCE-6DE10F93613A}"/>
                  </a:ext>
                </a:extLst>
              </p:cNvPr>
              <p:cNvSpPr txBox="1"/>
              <p:nvPr/>
            </p:nvSpPr>
            <p:spPr>
              <a:xfrm>
                <a:off x="1822824" y="3937937"/>
                <a:ext cx="161163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𝑚𝑖𝑛</m:t>
                          </m:r>
                        </m:sub>
                      </m:sSub>
                      <m:r>
                        <a:rPr lang="en-GB" b="0" i="1" smtClean="0">
                          <a:latin typeface="Cambria Math" panose="02040503050406030204" pitchFamily="18" charset="0"/>
                        </a:rPr>
                        <m:t>≈5</m:t>
                      </m:r>
                      <m:r>
                        <a:rPr lang="en-GB" b="0" i="1" smtClean="0">
                          <a:latin typeface="Cambria Math" panose="02040503050406030204" pitchFamily="18" charset="0"/>
                        </a:rPr>
                        <m:t>𝑘𝑔</m:t>
                      </m:r>
                    </m:oMath>
                  </m:oMathPara>
                </a14:m>
                <a:endParaRPr lang="en-US" dirty="0"/>
              </a:p>
            </p:txBody>
          </p:sp>
        </mc:Choice>
        <mc:Fallback>
          <p:sp>
            <p:nvSpPr>
              <p:cNvPr id="25" name="TextBox 24">
                <a:extLst>
                  <a:ext uri="{FF2B5EF4-FFF2-40B4-BE49-F238E27FC236}">
                    <a16:creationId xmlns:a16="http://schemas.microsoft.com/office/drawing/2014/main" id="{AC11961D-9A3D-F34A-AFCE-6DE10F93613A}"/>
                  </a:ext>
                </a:extLst>
              </p:cNvPr>
              <p:cNvSpPr txBox="1">
                <a:spLocks noRot="1" noChangeAspect="1" noMove="1" noResize="1" noEditPoints="1" noAdjustHandles="1" noChangeArrowheads="1" noChangeShapeType="1" noTextEdit="1"/>
              </p:cNvSpPr>
              <p:nvPr/>
            </p:nvSpPr>
            <p:spPr>
              <a:xfrm>
                <a:off x="1822824" y="3937937"/>
                <a:ext cx="1611637"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8660557-4B6F-5746-B5CB-500CEB59B400}"/>
                  </a:ext>
                </a:extLst>
              </p:cNvPr>
              <p:cNvSpPr txBox="1"/>
              <p:nvPr/>
            </p:nvSpPr>
            <p:spPr>
              <a:xfrm>
                <a:off x="5014157" y="4592227"/>
                <a:ext cx="161163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𝑚𝑖𝑛</m:t>
                          </m:r>
                        </m:sub>
                      </m:sSub>
                      <m:r>
                        <a:rPr lang="en-GB" b="0" i="1" smtClean="0">
                          <a:latin typeface="Cambria Math" panose="02040503050406030204" pitchFamily="18" charset="0"/>
                        </a:rPr>
                        <m:t>≈2.3</m:t>
                      </m:r>
                      <m:r>
                        <a:rPr lang="en-GB" b="0" i="1" smtClean="0">
                          <a:latin typeface="Cambria Math" panose="02040503050406030204" pitchFamily="18" charset="0"/>
                        </a:rPr>
                        <m:t>𝑘𝑔</m:t>
                      </m:r>
                    </m:oMath>
                  </m:oMathPara>
                </a14:m>
                <a:endParaRPr lang="en-US" dirty="0"/>
              </a:p>
            </p:txBody>
          </p:sp>
        </mc:Choice>
        <mc:Fallback>
          <p:sp>
            <p:nvSpPr>
              <p:cNvPr id="26" name="TextBox 25">
                <a:extLst>
                  <a:ext uri="{FF2B5EF4-FFF2-40B4-BE49-F238E27FC236}">
                    <a16:creationId xmlns:a16="http://schemas.microsoft.com/office/drawing/2014/main" id="{B8660557-4B6F-5746-B5CB-500CEB59B400}"/>
                  </a:ext>
                </a:extLst>
              </p:cNvPr>
              <p:cNvSpPr txBox="1">
                <a:spLocks noRot="1" noChangeAspect="1" noMove="1" noResize="1" noEditPoints="1" noAdjustHandles="1" noChangeArrowheads="1" noChangeShapeType="1" noTextEdit="1"/>
              </p:cNvSpPr>
              <p:nvPr/>
            </p:nvSpPr>
            <p:spPr>
              <a:xfrm>
                <a:off x="5014157" y="4592227"/>
                <a:ext cx="1611637" cy="369332"/>
              </a:xfrm>
              <a:prstGeom prst="rect">
                <a:avLst/>
              </a:prstGeom>
              <a:blipFill>
                <a:blip r:embed="rId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183850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599F-44E7-344A-92B1-0A57A4E766AB}"/>
              </a:ext>
            </a:extLst>
          </p:cNvPr>
          <p:cNvSpPr>
            <a:spLocks noGrp="1"/>
          </p:cNvSpPr>
          <p:nvPr>
            <p:ph type="title"/>
          </p:nvPr>
        </p:nvSpPr>
        <p:spPr/>
        <p:txBody>
          <a:bodyPr/>
          <a:lstStyle/>
          <a:p>
            <a:r>
              <a:rPr lang="en-US" dirty="0"/>
              <a:t>Conclusions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73F004-9AF6-044D-9F97-8820B6FC6586}"/>
                  </a:ext>
                </a:extLst>
              </p:cNvPr>
              <p:cNvSpPr>
                <a:spLocks noGrp="1"/>
              </p:cNvSpPr>
              <p:nvPr>
                <p:ph idx="1"/>
              </p:nvPr>
            </p:nvSpPr>
            <p:spPr>
              <a:xfrm>
                <a:off x="384171" y="2985292"/>
                <a:ext cx="8374063" cy="2101058"/>
              </a:xfrm>
            </p:spPr>
            <p:txBody>
              <a:bodyPr/>
              <a:lstStyle/>
              <a:p>
                <a:r>
                  <a:rPr lang="en-US" dirty="0"/>
                  <a:t>Figure of merit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𝑀</m:t>
                        </m:r>
                      </m:e>
                      <m:sub>
                        <m:r>
                          <a:rPr lang="en-GB" b="0" i="1" smtClean="0">
                            <a:latin typeface="Cambria Math" panose="02040503050406030204" pitchFamily="18" charset="0"/>
                          </a:rPr>
                          <m:t>𝐹</m:t>
                        </m:r>
                      </m:sub>
                    </m:sSub>
                    <m:r>
                      <a:rPr lang="en-GB" b="0" i="1" smtClean="0">
                        <a:latin typeface="Cambria Math" panose="02040503050406030204" pitchFamily="18" charset="0"/>
                      </a:rPr>
                      <m:t>=1.36</m:t>
                    </m:r>
                  </m:oMath>
                </a14:m>
                <a:r>
                  <a:rPr lang="en-US" dirty="0"/>
                  <a:t> achieved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𝜂</m:t>
                        </m:r>
                      </m:e>
                      <m:sub>
                        <m:r>
                          <a:rPr lang="en-GB" b="0" i="1" smtClean="0">
                            <a:latin typeface="Cambria Math" panose="02040503050406030204" pitchFamily="18" charset="0"/>
                          </a:rPr>
                          <m:t>𝑎</m:t>
                        </m:r>
                      </m:sub>
                    </m:sSub>
                    <m:r>
                      <a:rPr lang="en-GB" b="0" i="1" smtClean="0">
                        <a:latin typeface="Cambria Math" panose="02040503050406030204" pitchFamily="18" charset="0"/>
                      </a:rPr>
                      <m:t>=90%</m:t>
                    </m:r>
                  </m:oMath>
                </a14:m>
                <a:endParaRPr lang="en-US" dirty="0"/>
              </a:p>
              <a:p>
                <a:r>
                  <a:rPr lang="en-US" dirty="0"/>
                  <a:t>Superiority parameter can be satisfied – Payload and relative fan size most important factors</a:t>
                </a:r>
              </a:p>
              <a:p>
                <a:r>
                  <a:rPr lang="en-US" dirty="0"/>
                  <a:t>Contra-rotating ducted fans most promising solution due to increased thrust density</a:t>
                </a:r>
              </a:p>
              <a:p>
                <a:endParaRPr lang="en-US" dirty="0"/>
              </a:p>
            </p:txBody>
          </p:sp>
        </mc:Choice>
        <mc:Fallback>
          <p:sp>
            <p:nvSpPr>
              <p:cNvPr id="3" name="Content Placeholder 2">
                <a:extLst>
                  <a:ext uri="{FF2B5EF4-FFF2-40B4-BE49-F238E27FC236}">
                    <a16:creationId xmlns:a16="http://schemas.microsoft.com/office/drawing/2014/main" id="{8173F004-9AF6-044D-9F97-8820B6FC6586}"/>
                  </a:ext>
                </a:extLst>
              </p:cNvPr>
              <p:cNvSpPr>
                <a:spLocks noGrp="1" noRot="1" noChangeAspect="1" noMove="1" noResize="1" noEditPoints="1" noAdjustHandles="1" noChangeArrowheads="1" noChangeShapeType="1" noTextEdit="1"/>
              </p:cNvSpPr>
              <p:nvPr>
                <p:ph idx="1"/>
              </p:nvPr>
            </p:nvSpPr>
            <p:spPr>
              <a:xfrm>
                <a:off x="384171" y="2985292"/>
                <a:ext cx="8374063" cy="2101058"/>
              </a:xfrm>
              <a:blipFill>
                <a:blip r:embed="rId3"/>
                <a:stretch>
                  <a:fillRect l="-1513" t="-3593" b="-11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7181FBD-93A2-1243-8C33-D4895ADA6CF8}"/>
              </a:ext>
            </a:extLst>
          </p:cNvPr>
          <p:cNvSpPr>
            <a:spLocks noGrp="1"/>
          </p:cNvSpPr>
          <p:nvPr>
            <p:ph type="sldNum" sz="quarter" idx="10"/>
          </p:nvPr>
        </p:nvSpPr>
        <p:spPr/>
        <p:txBody>
          <a:bodyPr/>
          <a:lstStyle/>
          <a:p>
            <a:pPr>
              <a:defRPr/>
            </a:pPr>
            <a:fld id="{7450B514-6E3B-4CB5-8B71-D7910935A798}" type="slidenum">
              <a:rPr lang="en-GB" smtClean="0"/>
              <a:pPr>
                <a:defRPr/>
              </a:pPr>
              <a:t>24</a:t>
            </a:fld>
            <a:endParaRPr lang="en-GB"/>
          </a:p>
        </p:txBody>
      </p:sp>
      <p:sp>
        <p:nvSpPr>
          <p:cNvPr id="5" name="Content Placeholder 2">
            <a:extLst>
              <a:ext uri="{FF2B5EF4-FFF2-40B4-BE49-F238E27FC236}">
                <a16:creationId xmlns:a16="http://schemas.microsoft.com/office/drawing/2014/main" id="{FA597E95-CA4B-0040-8FB5-5F68C86C9A8C}"/>
              </a:ext>
            </a:extLst>
          </p:cNvPr>
          <p:cNvSpPr txBox="1">
            <a:spLocks/>
          </p:cNvSpPr>
          <p:nvPr/>
        </p:nvSpPr>
        <p:spPr bwMode="auto">
          <a:xfrm>
            <a:off x="305592" y="1763713"/>
            <a:ext cx="8531223" cy="98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9868" indent="-269868" algn="l" rtl="0" eaLnBrk="0" fontAlgn="base" hangingPunct="0">
              <a:spcBef>
                <a:spcPct val="0"/>
              </a:spcBef>
              <a:spcAft>
                <a:spcPct val="75000"/>
              </a:spcAft>
              <a:buChar char="•"/>
              <a:defRPr sz="2000">
                <a:solidFill>
                  <a:schemeClr val="tx1"/>
                </a:solidFill>
                <a:latin typeface="+mn-lt"/>
                <a:ea typeface="+mn-ea"/>
                <a:cs typeface="+mn-cs"/>
              </a:defRPr>
            </a:lvl1pPr>
            <a:lvl2pPr marL="538149" indent="-266693" algn="l" rtl="0" eaLnBrk="0" fontAlgn="base" hangingPunct="0">
              <a:spcBef>
                <a:spcPct val="0"/>
              </a:spcBef>
              <a:spcAft>
                <a:spcPct val="75000"/>
              </a:spcAft>
              <a:buChar char="•"/>
              <a:defRPr sz="2000">
                <a:solidFill>
                  <a:schemeClr val="tx1"/>
                </a:solidFill>
                <a:latin typeface="+mn-lt"/>
              </a:defRPr>
            </a:lvl2pPr>
            <a:lvl3pPr marL="809605" indent="-269868" algn="l" rtl="0" eaLnBrk="0" fontAlgn="base" hangingPunct="0">
              <a:spcBef>
                <a:spcPct val="0"/>
              </a:spcBef>
              <a:spcAft>
                <a:spcPct val="75000"/>
              </a:spcAft>
              <a:buChar char="•"/>
              <a:defRPr sz="2000">
                <a:solidFill>
                  <a:schemeClr val="tx1"/>
                </a:solidFill>
                <a:latin typeface="+mn-lt"/>
              </a:defRPr>
            </a:lvl3pPr>
            <a:lvl4pPr marL="1079473" indent="-268281" algn="l" rtl="0" eaLnBrk="0" fontAlgn="base" hangingPunct="0">
              <a:spcBef>
                <a:spcPct val="0"/>
              </a:spcBef>
              <a:spcAft>
                <a:spcPct val="75000"/>
              </a:spcAft>
              <a:buChar char="•"/>
              <a:defRPr sz="2000">
                <a:solidFill>
                  <a:schemeClr val="tx1"/>
                </a:solidFill>
                <a:latin typeface="+mn-lt"/>
              </a:defRPr>
            </a:lvl4pPr>
            <a:lvl5pPr marL="1350929" indent="-269868" algn="l" rtl="0" eaLnBrk="0" fontAlgn="base" hangingPunct="0">
              <a:spcBef>
                <a:spcPct val="0"/>
              </a:spcBef>
              <a:spcAft>
                <a:spcPct val="75000"/>
              </a:spcAft>
              <a:buChar char="•"/>
              <a:defRPr sz="2000">
                <a:solidFill>
                  <a:schemeClr val="tx1"/>
                </a:solidFill>
                <a:latin typeface="+mn-lt"/>
              </a:defRPr>
            </a:lvl5pPr>
            <a:lvl6pPr marL="1808117" indent="-269868" algn="l" rtl="0" fontAlgn="base">
              <a:spcBef>
                <a:spcPct val="0"/>
              </a:spcBef>
              <a:spcAft>
                <a:spcPct val="75000"/>
              </a:spcAft>
              <a:buChar char="•"/>
              <a:defRPr sz="2000">
                <a:solidFill>
                  <a:schemeClr val="tx1"/>
                </a:solidFill>
                <a:latin typeface="+mn-lt"/>
              </a:defRPr>
            </a:lvl6pPr>
            <a:lvl7pPr marL="2265306" indent="-269868" algn="l" rtl="0" fontAlgn="base">
              <a:spcBef>
                <a:spcPct val="0"/>
              </a:spcBef>
              <a:spcAft>
                <a:spcPct val="75000"/>
              </a:spcAft>
              <a:buChar char="•"/>
              <a:defRPr sz="2000">
                <a:solidFill>
                  <a:schemeClr val="tx1"/>
                </a:solidFill>
                <a:latin typeface="+mn-lt"/>
              </a:defRPr>
            </a:lvl7pPr>
            <a:lvl8pPr marL="2722495" indent="-269868" algn="l" rtl="0" fontAlgn="base">
              <a:spcBef>
                <a:spcPct val="0"/>
              </a:spcBef>
              <a:spcAft>
                <a:spcPct val="75000"/>
              </a:spcAft>
              <a:buChar char="•"/>
              <a:defRPr sz="2000">
                <a:solidFill>
                  <a:schemeClr val="tx1"/>
                </a:solidFill>
                <a:latin typeface="+mn-lt"/>
              </a:defRPr>
            </a:lvl8pPr>
            <a:lvl9pPr marL="3179683" indent="-269868" algn="l" rtl="0" fontAlgn="base">
              <a:spcBef>
                <a:spcPct val="0"/>
              </a:spcBef>
              <a:spcAft>
                <a:spcPct val="75000"/>
              </a:spcAft>
              <a:buChar char="•"/>
              <a:defRPr sz="2000">
                <a:solidFill>
                  <a:schemeClr val="tx1"/>
                </a:solidFill>
                <a:latin typeface="+mn-lt"/>
              </a:defRPr>
            </a:lvl9pPr>
          </a:lstStyle>
          <a:p>
            <a:pPr marL="0" indent="0" algn="ctr">
              <a:buNone/>
            </a:pPr>
            <a:r>
              <a:rPr lang="en-US" sz="2400" b="1" kern="0" dirty="0"/>
              <a:t>Ducted fans CAN consume less power in hover than propellers, provided the superiority parameter is satisfied.</a:t>
            </a:r>
          </a:p>
        </p:txBody>
      </p:sp>
      <p:sp>
        <p:nvSpPr>
          <p:cNvPr id="12" name="TextBox 11">
            <a:extLst>
              <a:ext uri="{FF2B5EF4-FFF2-40B4-BE49-F238E27FC236}">
                <a16:creationId xmlns:a16="http://schemas.microsoft.com/office/drawing/2014/main" id="{332D52A2-1208-BD41-A300-641D52C1281E}"/>
              </a:ext>
            </a:extLst>
          </p:cNvPr>
          <p:cNvSpPr txBox="1"/>
          <p:nvPr/>
        </p:nvSpPr>
        <p:spPr>
          <a:xfrm>
            <a:off x="305592" y="5536207"/>
            <a:ext cx="8609802" cy="646331"/>
          </a:xfrm>
          <a:prstGeom prst="rect">
            <a:avLst/>
          </a:prstGeom>
          <a:noFill/>
        </p:spPr>
        <p:txBody>
          <a:bodyPr wrap="square" rtlCol="0">
            <a:spAutoFit/>
          </a:bodyPr>
          <a:lstStyle/>
          <a:p>
            <a:pPr algn="l"/>
            <a:r>
              <a:rPr lang="en-US" i="1" dirty="0"/>
              <a:t>Future Work: </a:t>
            </a:r>
          </a:p>
          <a:p>
            <a:pPr marL="285750" indent="-285750" algn="l">
              <a:buFont typeface="Arial" panose="020B0604020202020204" pitchFamily="34" charset="0"/>
              <a:buChar char="•"/>
            </a:pPr>
            <a:r>
              <a:rPr lang="en-US" i="1" dirty="0"/>
              <a:t>CRDFs must be tested &amp; achieve a positive superiority parameter</a:t>
            </a:r>
            <a:endParaRPr lang="en-US" dirty="0"/>
          </a:p>
        </p:txBody>
      </p:sp>
    </p:spTree>
    <p:extLst>
      <p:ext uri="{BB962C8B-B14F-4D97-AF65-F5344CB8AC3E}">
        <p14:creationId xmlns:p14="http://schemas.microsoft.com/office/powerpoint/2010/main" val="80849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445B-D535-2B40-AC71-20C980723065}"/>
              </a:ext>
            </a:extLst>
          </p:cNvPr>
          <p:cNvSpPr>
            <a:spLocks noGrp="1"/>
          </p:cNvSpPr>
          <p:nvPr>
            <p:ph type="sldNum" sz="quarter" idx="10"/>
          </p:nvPr>
        </p:nvSpPr>
        <p:spPr/>
        <p:txBody>
          <a:bodyPr/>
          <a:lstStyle/>
          <a:p>
            <a:pPr>
              <a:defRPr/>
            </a:pPr>
            <a:fld id="{7450B514-6E3B-4CB5-8B71-D7910935A798}" type="slidenum">
              <a:rPr lang="en-GB" smtClean="0"/>
              <a:pPr>
                <a:defRPr/>
              </a:pPr>
              <a:t>25</a:t>
            </a:fld>
            <a:endParaRPr lang="en-GB"/>
          </a:p>
        </p:txBody>
      </p:sp>
      <p:pic>
        <p:nvPicPr>
          <p:cNvPr id="5" name="Picture 4" descr="A picture containing engine&#10;&#10;Description automatically generated">
            <a:extLst>
              <a:ext uri="{FF2B5EF4-FFF2-40B4-BE49-F238E27FC236}">
                <a16:creationId xmlns:a16="http://schemas.microsoft.com/office/drawing/2014/main" id="{F6BD3CBF-C0BC-4048-83F2-528CE912B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45" y="1140662"/>
            <a:ext cx="8086509" cy="5717338"/>
          </a:xfrm>
          <a:prstGeom prst="rect">
            <a:avLst/>
          </a:prstGeom>
        </p:spPr>
      </p:pic>
      <p:sp>
        <p:nvSpPr>
          <p:cNvPr id="6" name="Title 5">
            <a:extLst>
              <a:ext uri="{FF2B5EF4-FFF2-40B4-BE49-F238E27FC236}">
                <a16:creationId xmlns:a16="http://schemas.microsoft.com/office/drawing/2014/main" id="{4BB21669-B467-3F4A-942B-257685390136}"/>
              </a:ext>
            </a:extLst>
          </p:cNvPr>
          <p:cNvSpPr>
            <a:spLocks noGrp="1"/>
          </p:cNvSpPr>
          <p:nvPr>
            <p:ph type="title"/>
          </p:nvPr>
        </p:nvSpPr>
        <p:spPr>
          <a:xfrm>
            <a:off x="4718050" y="5717338"/>
            <a:ext cx="4044950" cy="423863"/>
          </a:xfrm>
        </p:spPr>
        <p:txBody>
          <a:bodyPr/>
          <a:lstStyle/>
          <a:p>
            <a:r>
              <a:rPr lang="en-US" dirty="0">
                <a:solidFill>
                  <a:schemeClr val="tx1"/>
                </a:solidFill>
              </a:rPr>
              <a:t>CRDF Design Candidate</a:t>
            </a:r>
          </a:p>
        </p:txBody>
      </p:sp>
      <p:sp>
        <p:nvSpPr>
          <p:cNvPr id="7" name="Title 5">
            <a:extLst>
              <a:ext uri="{FF2B5EF4-FFF2-40B4-BE49-F238E27FC236}">
                <a16:creationId xmlns:a16="http://schemas.microsoft.com/office/drawing/2014/main" id="{6421B6EB-ADF2-0C48-82A6-8553B79A1B0F}"/>
              </a:ext>
            </a:extLst>
          </p:cNvPr>
          <p:cNvSpPr txBox="1">
            <a:spLocks/>
          </p:cNvSpPr>
          <p:nvPr/>
        </p:nvSpPr>
        <p:spPr bwMode="auto">
          <a:xfrm>
            <a:off x="527049" y="383338"/>
            <a:ext cx="404495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189" algn="l" rtl="0" fontAlgn="base">
              <a:spcBef>
                <a:spcPct val="0"/>
              </a:spcBef>
              <a:spcAft>
                <a:spcPct val="0"/>
              </a:spcAft>
              <a:defRPr sz="2600" b="1">
                <a:solidFill>
                  <a:schemeClr val="tx2"/>
                </a:solidFill>
                <a:latin typeface="Arial" charset="0"/>
              </a:defRPr>
            </a:lvl6pPr>
            <a:lvl7pPr marL="914377" algn="l" rtl="0" fontAlgn="base">
              <a:spcBef>
                <a:spcPct val="0"/>
              </a:spcBef>
              <a:spcAft>
                <a:spcPct val="0"/>
              </a:spcAft>
              <a:defRPr sz="2600" b="1">
                <a:solidFill>
                  <a:schemeClr val="tx2"/>
                </a:solidFill>
                <a:latin typeface="Arial" charset="0"/>
              </a:defRPr>
            </a:lvl7pPr>
            <a:lvl8pPr marL="1371566" algn="l" rtl="0" fontAlgn="base">
              <a:spcBef>
                <a:spcPct val="0"/>
              </a:spcBef>
              <a:spcAft>
                <a:spcPct val="0"/>
              </a:spcAft>
              <a:defRPr sz="2600" b="1">
                <a:solidFill>
                  <a:schemeClr val="tx2"/>
                </a:solidFill>
                <a:latin typeface="Arial" charset="0"/>
              </a:defRPr>
            </a:lvl8pPr>
            <a:lvl9pPr marL="1828754" algn="l" rtl="0" fontAlgn="base">
              <a:spcBef>
                <a:spcPct val="0"/>
              </a:spcBef>
              <a:spcAft>
                <a:spcPct val="0"/>
              </a:spcAft>
              <a:defRPr sz="2600" b="1">
                <a:solidFill>
                  <a:schemeClr val="tx2"/>
                </a:solidFill>
                <a:latin typeface="Arial" charset="0"/>
              </a:defRPr>
            </a:lvl9pPr>
          </a:lstStyle>
          <a:p>
            <a:r>
              <a:rPr lang="en-US" kern="0" dirty="0">
                <a:solidFill>
                  <a:schemeClr val="bg1"/>
                </a:solidFill>
              </a:rPr>
              <a:t>CRDF Design</a:t>
            </a:r>
          </a:p>
        </p:txBody>
      </p:sp>
    </p:spTree>
    <p:extLst>
      <p:ext uri="{BB962C8B-B14F-4D97-AF65-F5344CB8AC3E}">
        <p14:creationId xmlns:p14="http://schemas.microsoft.com/office/powerpoint/2010/main" val="1955314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445B-D535-2B40-AC71-20C980723065}"/>
              </a:ext>
            </a:extLst>
          </p:cNvPr>
          <p:cNvSpPr>
            <a:spLocks noGrp="1"/>
          </p:cNvSpPr>
          <p:nvPr>
            <p:ph type="sldNum" sz="quarter" idx="10"/>
          </p:nvPr>
        </p:nvSpPr>
        <p:spPr/>
        <p:txBody>
          <a:bodyPr/>
          <a:lstStyle/>
          <a:p>
            <a:pPr>
              <a:defRPr/>
            </a:pPr>
            <a:fld id="{7450B514-6E3B-4CB5-8B71-D7910935A798}" type="slidenum">
              <a:rPr lang="en-GB" smtClean="0"/>
              <a:pPr>
                <a:defRPr/>
              </a:pPr>
              <a:t>26</a:t>
            </a:fld>
            <a:endParaRPr lang="en-GB"/>
          </a:p>
        </p:txBody>
      </p:sp>
      <p:sp>
        <p:nvSpPr>
          <p:cNvPr id="7" name="Title 5">
            <a:extLst>
              <a:ext uri="{FF2B5EF4-FFF2-40B4-BE49-F238E27FC236}">
                <a16:creationId xmlns:a16="http://schemas.microsoft.com/office/drawing/2014/main" id="{6421B6EB-ADF2-0C48-82A6-8553B79A1B0F}"/>
              </a:ext>
            </a:extLst>
          </p:cNvPr>
          <p:cNvSpPr txBox="1">
            <a:spLocks/>
          </p:cNvSpPr>
          <p:nvPr/>
        </p:nvSpPr>
        <p:spPr bwMode="auto">
          <a:xfrm>
            <a:off x="527049" y="383338"/>
            <a:ext cx="404495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189" algn="l" rtl="0" fontAlgn="base">
              <a:spcBef>
                <a:spcPct val="0"/>
              </a:spcBef>
              <a:spcAft>
                <a:spcPct val="0"/>
              </a:spcAft>
              <a:defRPr sz="2600" b="1">
                <a:solidFill>
                  <a:schemeClr val="tx2"/>
                </a:solidFill>
                <a:latin typeface="Arial" charset="0"/>
              </a:defRPr>
            </a:lvl6pPr>
            <a:lvl7pPr marL="914377" algn="l" rtl="0" fontAlgn="base">
              <a:spcBef>
                <a:spcPct val="0"/>
              </a:spcBef>
              <a:spcAft>
                <a:spcPct val="0"/>
              </a:spcAft>
              <a:defRPr sz="2600" b="1">
                <a:solidFill>
                  <a:schemeClr val="tx2"/>
                </a:solidFill>
                <a:latin typeface="Arial" charset="0"/>
              </a:defRPr>
            </a:lvl7pPr>
            <a:lvl8pPr marL="1371566" algn="l" rtl="0" fontAlgn="base">
              <a:spcBef>
                <a:spcPct val="0"/>
              </a:spcBef>
              <a:spcAft>
                <a:spcPct val="0"/>
              </a:spcAft>
              <a:defRPr sz="2600" b="1">
                <a:solidFill>
                  <a:schemeClr val="tx2"/>
                </a:solidFill>
                <a:latin typeface="Arial" charset="0"/>
              </a:defRPr>
            </a:lvl8pPr>
            <a:lvl9pPr marL="1828754" algn="l" rtl="0" fontAlgn="base">
              <a:spcBef>
                <a:spcPct val="0"/>
              </a:spcBef>
              <a:spcAft>
                <a:spcPct val="0"/>
              </a:spcAft>
              <a:defRPr sz="2600" b="1">
                <a:solidFill>
                  <a:schemeClr val="tx2"/>
                </a:solidFill>
                <a:latin typeface="Arial" charset="0"/>
              </a:defRPr>
            </a:lvl9pPr>
          </a:lstStyle>
          <a:p>
            <a:r>
              <a:rPr lang="en-US" kern="0" dirty="0">
                <a:solidFill>
                  <a:schemeClr val="bg1"/>
                </a:solidFill>
              </a:rPr>
              <a:t>CRDF Design</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C1C9883-1D43-9949-AAE8-F5FF7596A18A}"/>
                  </a:ext>
                </a:extLst>
              </p:cNvPr>
              <p:cNvSpPr/>
              <p:nvPr/>
            </p:nvSpPr>
            <p:spPr>
              <a:xfrm>
                <a:off x="1262063" y="1988820"/>
                <a:ext cx="6600825" cy="3970318"/>
              </a:xfrm>
              <a:prstGeom prst="rect">
                <a:avLst/>
              </a:prstGeom>
            </p:spPr>
            <p:txBody>
              <a:bodyPr wrap="square">
                <a:spAutoFit/>
              </a:bodyPr>
              <a:lstStyle/>
              <a:p>
                <a:pPr marL="285750" indent="-285750" algn="l">
                  <a:buFont typeface="Arial" panose="020B0604020202020204" pitchFamily="34" charset="0"/>
                  <a:buChar char="•"/>
                </a:pPr>
                <a:r>
                  <a:rPr lang="en-US" dirty="0"/>
                  <a:t>Waldren shows that relative frame operating point determines system efficiency.</a:t>
                </a:r>
              </a:p>
              <a:p>
                <a:pPr marL="285750" indent="-285750" algn="l">
                  <a:buFont typeface="Arial" panose="020B0604020202020204" pitchFamily="34" charset="0"/>
                  <a:buChar char="•"/>
                </a:pPr>
                <a:r>
                  <a:rPr lang="en-US" dirty="0"/>
                  <a:t>Consider two rotors spinning at the same speed in opposite directions.</a:t>
                </a:r>
              </a:p>
              <a:p>
                <a:pPr marL="285750" indent="-285750" algn="l">
                  <a:buFont typeface="Arial" panose="020B0604020202020204" pitchFamily="34" charset="0"/>
                  <a:buChar char="•"/>
                </a:pPr>
                <a:r>
                  <a:rPr lang="en-US" dirty="0"/>
                  <a:t>In 2</a:t>
                </a:r>
                <a:r>
                  <a:rPr lang="en-US" baseline="30000" dirty="0"/>
                  <a:t>nd</a:t>
                </a:r>
                <a:r>
                  <a:rPr lang="en-US" dirty="0"/>
                  <a:t> rotor reference frame, looks like a normal DF. </a:t>
                </a:r>
              </a:p>
              <a:p>
                <a:pPr marL="285750" indent="-285750" algn="l">
                  <a:buFont typeface="Arial" panose="020B0604020202020204" pitchFamily="34" charset="0"/>
                  <a:buChar char="•"/>
                </a:pPr>
                <a:r>
                  <a:rPr lang="en-US" dirty="0"/>
                  <a:t>In this reference frame, to achieve the same operating as the NDF, the axial flow velocity must increase (as rotor 1 is spinning much faster in the relative frame). </a:t>
                </a:r>
              </a:p>
              <a:p>
                <a:pPr marL="285750" indent="-285750" algn="l">
                  <a:buFont typeface="Arial" panose="020B0604020202020204" pitchFamily="34" charset="0"/>
                  <a:buChar char="•"/>
                </a:pPr>
                <a:r>
                  <a:rPr lang="en-US" dirty="0"/>
                  <a:t>Moving back to the absolute frame, each rotor spins at the original speed, but the axial velocity is now larger, without changing the blade’s operating point.</a:t>
                </a:r>
              </a:p>
              <a:p>
                <a:pPr marL="285750" indent="-285750" algn="l">
                  <a:buFont typeface="Arial" panose="020B0604020202020204" pitchFamily="34" charset="0"/>
                  <a:buChar char="•"/>
                </a:pPr>
                <a:r>
                  <a:rPr lang="en-US" dirty="0"/>
                  <a:t>Thrust scales with </a:t>
                </a:r>
                <a14:m>
                  <m:oMath xmlns:m="http://schemas.openxmlformats.org/officeDocument/2006/math">
                    <m:sSubSup>
                      <m:sSubSupPr>
                        <m:ctrlPr>
                          <a:rPr lang="en-GB" i="1" dirty="0">
                            <a:latin typeface="Cambria Math" panose="02040503050406030204" pitchFamily="18" charset="0"/>
                          </a:rPr>
                        </m:ctrlPr>
                      </m:sSubSupPr>
                      <m:e>
                        <m:r>
                          <a:rPr lang="en-US" i="1" dirty="0">
                            <a:latin typeface="Cambria Math" panose="02040503050406030204" pitchFamily="18" charset="0"/>
                          </a:rPr>
                          <m:t>𝑉</m:t>
                        </m:r>
                      </m:e>
                      <m:sub>
                        <m:r>
                          <a:rPr lang="en-GB" i="1" dirty="0">
                            <a:latin typeface="Cambria Math" panose="02040503050406030204" pitchFamily="18" charset="0"/>
                          </a:rPr>
                          <m:t>𝑥</m:t>
                        </m:r>
                      </m:sub>
                      <m:sup>
                        <m:r>
                          <a:rPr lang="en-GB" i="1" dirty="0">
                            <a:latin typeface="Cambria Math" panose="02040503050406030204" pitchFamily="18" charset="0"/>
                          </a:rPr>
                          <m:t>2</m:t>
                        </m:r>
                      </m:sup>
                    </m:sSubSup>
                  </m:oMath>
                </a14:m>
                <a:r>
                  <a:rPr lang="en-US" dirty="0"/>
                  <a:t> and I show in my report that the increase in </a:t>
                </a:r>
                <a14:m>
                  <m:oMath xmlns:m="http://schemas.openxmlformats.org/officeDocument/2006/math">
                    <m:sSub>
                      <m:sSubPr>
                        <m:ctrlPr>
                          <a:rPr lang="en-GB" i="1" dirty="0">
                            <a:latin typeface="Cambria Math" panose="02040503050406030204" pitchFamily="18" charset="0"/>
                          </a:rPr>
                        </m:ctrlPr>
                      </m:sSubPr>
                      <m:e>
                        <m:r>
                          <a:rPr lang="en-US" i="1" dirty="0">
                            <a:latin typeface="Cambria Math" panose="02040503050406030204" pitchFamily="18" charset="0"/>
                          </a:rPr>
                          <m:t>𝑉</m:t>
                        </m:r>
                      </m:e>
                      <m:sub>
                        <m:r>
                          <a:rPr lang="en-GB" i="1" dirty="0">
                            <a:latin typeface="Cambria Math" panose="02040503050406030204" pitchFamily="18" charset="0"/>
                          </a:rPr>
                          <m:t>𝑥</m:t>
                        </m:r>
                      </m:sub>
                    </m:sSub>
                  </m:oMath>
                </a14:m>
                <a:r>
                  <a:rPr lang="en-US" dirty="0"/>
                  <a:t> in the absolute frame is sqrt(2)</a:t>
                </a:r>
              </a:p>
              <a:p>
                <a:pPr marL="285750" indent="-285750" algn="l">
                  <a:buFont typeface="Arial" panose="020B0604020202020204" pitchFamily="34" charset="0"/>
                  <a:buChar char="•"/>
                </a:pPr>
                <a:r>
                  <a:rPr lang="en-US" dirty="0"/>
                  <a:t>Therefore thrust doubles.</a:t>
                </a:r>
              </a:p>
            </p:txBody>
          </p:sp>
        </mc:Choice>
        <mc:Fallback>
          <p:sp>
            <p:nvSpPr>
              <p:cNvPr id="8" name="Rectangle 7">
                <a:extLst>
                  <a:ext uri="{FF2B5EF4-FFF2-40B4-BE49-F238E27FC236}">
                    <a16:creationId xmlns:a16="http://schemas.microsoft.com/office/drawing/2014/main" id="{CC1C9883-1D43-9949-AAE8-F5FF7596A18A}"/>
                  </a:ext>
                </a:extLst>
              </p:cNvPr>
              <p:cNvSpPr>
                <a:spLocks noRot="1" noChangeAspect="1" noMove="1" noResize="1" noEditPoints="1" noAdjustHandles="1" noChangeArrowheads="1" noChangeShapeType="1" noTextEdit="1"/>
              </p:cNvSpPr>
              <p:nvPr/>
            </p:nvSpPr>
            <p:spPr>
              <a:xfrm>
                <a:off x="1262063" y="1988820"/>
                <a:ext cx="6600825" cy="3970318"/>
              </a:xfrm>
              <a:prstGeom prst="rect">
                <a:avLst/>
              </a:prstGeom>
              <a:blipFill>
                <a:blip r:embed="rId3"/>
                <a:stretch>
                  <a:fillRect l="-384" t="-639" b="-1278"/>
                </a:stretch>
              </a:blipFill>
            </p:spPr>
            <p:txBody>
              <a:bodyPr/>
              <a:lstStyle/>
              <a:p>
                <a:r>
                  <a:rPr lang="en-US">
                    <a:noFill/>
                  </a:rPr>
                  <a:t> </a:t>
                </a:r>
              </a:p>
            </p:txBody>
          </p:sp>
        </mc:Fallback>
      </mc:AlternateContent>
    </p:spTree>
    <p:extLst>
      <p:ext uri="{BB962C8B-B14F-4D97-AF65-F5344CB8AC3E}">
        <p14:creationId xmlns:p14="http://schemas.microsoft.com/office/powerpoint/2010/main" val="2792326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87303-5EB3-7C4B-A18D-F72331657AE1}"/>
              </a:ext>
            </a:extLst>
          </p:cNvPr>
          <p:cNvSpPr>
            <a:spLocks noGrp="1"/>
          </p:cNvSpPr>
          <p:nvPr>
            <p:ph type="title"/>
          </p:nvPr>
        </p:nvSpPr>
        <p:spPr/>
        <p:txBody>
          <a:bodyPr/>
          <a:lstStyle/>
          <a:p>
            <a:r>
              <a:rPr lang="en-US" dirty="0"/>
              <a:t>Calculating System Efficiency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7DCC4A-FC91-7F43-AC8B-8C5CE27D70E4}"/>
                  </a:ext>
                </a:extLst>
              </p:cNvPr>
              <p:cNvSpPr>
                <a:spLocks noGrp="1"/>
              </p:cNvSpPr>
              <p:nvPr>
                <p:ph idx="1"/>
              </p:nvPr>
            </p:nvSpPr>
            <p:spPr>
              <a:xfrm>
                <a:off x="384175" y="1395412"/>
                <a:ext cx="8374063" cy="4067175"/>
              </a:xfrm>
            </p:spPr>
            <p:txBody>
              <a:bodyPr/>
              <a:lstStyle/>
              <a:p>
                <a:r>
                  <a:rPr lang="en-US" dirty="0"/>
                  <a:t>APC propellers chosen as manufacturers performance data is available</a:t>
                </a:r>
              </a:p>
              <a:p>
                <a:r>
                  <a:rPr lang="en-US" dirty="0"/>
                  <a:t>Data is validated by experiment</a:t>
                </a:r>
              </a:p>
              <a:p>
                <a:r>
                  <a:rPr lang="en-US" dirty="0"/>
                  <a:t>Any discrepancy between stationary propeller test results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𝑀</m:t>
                        </m:r>
                      </m:e>
                      <m:sub>
                        <m:r>
                          <a:rPr lang="en-GB" b="0" i="1" smtClean="0">
                            <a:latin typeface="Cambria Math" panose="02040503050406030204" pitchFamily="18" charset="0"/>
                          </a:rPr>
                          <m:t>𝐹</m:t>
                        </m:r>
                        <m:r>
                          <a:rPr lang="en-GB" b="0" i="1" smtClean="0">
                            <a:latin typeface="Cambria Math" panose="02040503050406030204" pitchFamily="18" charset="0"/>
                          </a:rPr>
                          <m:t>,</m:t>
                        </m:r>
                        <m:r>
                          <a:rPr lang="en-GB" b="0" i="1" smtClean="0">
                            <a:latin typeface="Cambria Math" panose="02040503050406030204" pitchFamily="18" charset="0"/>
                          </a:rPr>
                          <m:t>𝑒𝑥𝑝</m:t>
                        </m:r>
                      </m:sub>
                    </m:sSub>
                  </m:oMath>
                </a14:m>
                <a:r>
                  <a:rPr lang="en-US" dirty="0"/>
                  <a:t>) and manufacture results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𝐹</m:t>
                        </m:r>
                        <m:r>
                          <a:rPr lang="en-GB" i="1">
                            <a:latin typeface="Cambria Math" panose="02040503050406030204" pitchFamily="18" charset="0"/>
                          </a:rPr>
                          <m:t>,</m:t>
                        </m:r>
                        <m:r>
                          <a:rPr lang="en-GB" b="0" i="1" smtClean="0">
                            <a:latin typeface="Cambria Math" panose="02040503050406030204" pitchFamily="18" charset="0"/>
                          </a:rPr>
                          <m:t>𝑠</m:t>
                        </m:r>
                      </m:sub>
                    </m:sSub>
                  </m:oMath>
                </a14:m>
                <a:r>
                  <a:rPr lang="en-US" dirty="0"/>
                  <a:t>) must be due to system efficiency</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𝜂</m:t>
                          </m:r>
                        </m:e>
                        <m:sub>
                          <m:r>
                            <a:rPr lang="en-GB" b="0" i="1" smtClean="0">
                              <a:latin typeface="Cambria Math" panose="02040503050406030204" pitchFamily="18" charset="0"/>
                            </a:rPr>
                            <m:t>𝑠𝑦𝑠</m:t>
                          </m:r>
                        </m:sub>
                      </m:sSub>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𝑀</m:t>
                              </m:r>
                            </m:e>
                            <m:sub>
                              <m:r>
                                <a:rPr lang="en-GB" b="0" i="1" smtClean="0">
                                  <a:latin typeface="Cambria Math" panose="02040503050406030204" pitchFamily="18" charset="0"/>
                                </a:rPr>
                                <m:t>𝐹</m:t>
                              </m:r>
                              <m:r>
                                <a:rPr lang="en-GB" b="0" i="1" smtClean="0">
                                  <a:latin typeface="Cambria Math" panose="02040503050406030204" pitchFamily="18" charset="0"/>
                                </a:rPr>
                                <m:t>,</m:t>
                              </m:r>
                              <m:r>
                                <a:rPr lang="en-GB" b="0" i="1" smtClean="0">
                                  <a:latin typeface="Cambria Math" panose="02040503050406030204" pitchFamily="18" charset="0"/>
                                </a:rPr>
                                <m:t>𝑒𝑥𝑝</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𝑀</m:t>
                              </m:r>
                            </m:e>
                            <m:sub>
                              <m:r>
                                <a:rPr lang="en-GB" b="0" i="1" smtClean="0">
                                  <a:latin typeface="Cambria Math" panose="02040503050406030204" pitchFamily="18" charset="0"/>
                                </a:rPr>
                                <m:t>𝐹</m:t>
                              </m:r>
                              <m:r>
                                <a:rPr lang="en-GB" b="0" i="1" smtClean="0">
                                  <a:latin typeface="Cambria Math" panose="02040503050406030204" pitchFamily="18" charset="0"/>
                                </a:rPr>
                                <m:t>,</m:t>
                              </m:r>
                              <m:r>
                                <a:rPr lang="en-GB" b="0" i="1" smtClean="0">
                                  <a:latin typeface="Cambria Math" panose="02040503050406030204" pitchFamily="18" charset="0"/>
                                </a:rPr>
                                <m:t>𝑠</m:t>
                              </m:r>
                            </m:sub>
                          </m:sSub>
                        </m:den>
                      </m:f>
                    </m:oMath>
                  </m:oMathPara>
                </a14:m>
                <a:endParaRPr lang="en-GB" b="0"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𝜂</m:t>
                          </m:r>
                        </m:e>
                        <m:sub>
                          <m:r>
                            <a:rPr lang="en-GB" b="0" i="1" smtClean="0">
                              <a:latin typeface="Cambria Math" panose="02040503050406030204" pitchFamily="18" charset="0"/>
                            </a:rPr>
                            <m:t>𝑠𝑦𝑠</m:t>
                          </m:r>
                        </m:sub>
                      </m:sSub>
                      <m:r>
                        <a:rPr lang="en-GB" b="0" i="1" smtClean="0">
                          <a:latin typeface="Cambria Math" panose="02040503050406030204" pitchFamily="18" charset="0"/>
                        </a:rPr>
                        <m:t>=45%</m:t>
                      </m:r>
                    </m:oMath>
                  </m:oMathPara>
                </a14:m>
                <a:endParaRPr lang="en-GB" dirty="0"/>
              </a:p>
              <a:p>
                <a:pPr marL="0" indent="0">
                  <a:buNone/>
                </a:pPr>
                <a:r>
                  <a:rPr lang="en-GB" dirty="0"/>
                  <a:t>This is used to find corrected figure of merit for all propulsors</a:t>
                </a:r>
              </a:p>
              <a:p>
                <a:pPr marL="0" indent="0">
                  <a:buNone/>
                </a:pPr>
                <a:r>
                  <a:rPr lang="en-GB" sz="1800" b="0" i="1" dirty="0"/>
                  <a:t>Potential error due to: </a:t>
                </a:r>
              </a:p>
              <a:p>
                <a:pPr>
                  <a:buFontTx/>
                  <a:buChar char="-"/>
                </a:pPr>
                <a:r>
                  <a:rPr lang="en-GB" sz="1800" i="1" dirty="0"/>
                  <a:t>Propeller interaction with loadcell</a:t>
                </a:r>
              </a:p>
              <a:p>
                <a:pPr>
                  <a:buFontTx/>
                  <a:buChar char="-"/>
                </a:pPr>
                <a:r>
                  <a:rPr lang="en-GB" sz="1800" i="1" dirty="0"/>
                  <a:t>Variation in sys. eff. when using EDF</a:t>
                </a:r>
                <a:endParaRPr lang="en-GB" sz="1800" b="0" i="1" dirty="0"/>
              </a:p>
            </p:txBody>
          </p:sp>
        </mc:Choice>
        <mc:Fallback>
          <p:sp>
            <p:nvSpPr>
              <p:cNvPr id="3" name="Content Placeholder 2">
                <a:extLst>
                  <a:ext uri="{FF2B5EF4-FFF2-40B4-BE49-F238E27FC236}">
                    <a16:creationId xmlns:a16="http://schemas.microsoft.com/office/drawing/2014/main" id="{C27DCC4A-FC91-7F43-AC8B-8C5CE27D70E4}"/>
                  </a:ext>
                </a:extLst>
              </p:cNvPr>
              <p:cNvSpPr>
                <a:spLocks noGrp="1" noRot="1" noChangeAspect="1" noMove="1" noResize="1" noEditPoints="1" noAdjustHandles="1" noChangeArrowheads="1" noChangeShapeType="1" noTextEdit="1"/>
              </p:cNvSpPr>
              <p:nvPr>
                <p:ph idx="1"/>
              </p:nvPr>
            </p:nvSpPr>
            <p:spPr>
              <a:xfrm>
                <a:off x="384175" y="1395412"/>
                <a:ext cx="8374063" cy="4067175"/>
              </a:xfrm>
              <a:blipFill>
                <a:blip r:embed="rId3"/>
                <a:stretch>
                  <a:fillRect l="-1664" t="-1869" r="-605" b="-370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E15AF27-FFB2-9C4E-8252-5E2771D9CF48}"/>
              </a:ext>
            </a:extLst>
          </p:cNvPr>
          <p:cNvSpPr>
            <a:spLocks noGrp="1"/>
          </p:cNvSpPr>
          <p:nvPr>
            <p:ph type="sldNum" sz="quarter" idx="10"/>
          </p:nvPr>
        </p:nvSpPr>
        <p:spPr/>
        <p:txBody>
          <a:bodyPr/>
          <a:lstStyle/>
          <a:p>
            <a:pPr>
              <a:defRPr/>
            </a:pPr>
            <a:fld id="{7450B514-6E3B-4CB5-8B71-D7910935A798}" type="slidenum">
              <a:rPr lang="en-GB" smtClean="0"/>
              <a:pPr>
                <a:defRPr/>
              </a:pPr>
              <a:t>27</a:t>
            </a:fld>
            <a:endParaRPr lang="en-GB" dirty="0"/>
          </a:p>
        </p:txBody>
      </p:sp>
    </p:spTree>
    <p:extLst>
      <p:ext uri="{BB962C8B-B14F-4D97-AF65-F5344CB8AC3E}">
        <p14:creationId xmlns:p14="http://schemas.microsoft.com/office/powerpoint/2010/main" val="189382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7E09-75A5-B243-A61E-6E8E45376929}"/>
              </a:ext>
            </a:extLst>
          </p:cNvPr>
          <p:cNvSpPr>
            <a:spLocks noGrp="1"/>
          </p:cNvSpPr>
          <p:nvPr>
            <p:ph type="title"/>
          </p:nvPr>
        </p:nvSpPr>
        <p:spPr/>
        <p:txBody>
          <a:bodyPr/>
          <a:lstStyle/>
          <a:p>
            <a:r>
              <a:rPr lang="en-US" dirty="0"/>
              <a:t>Determining Mean-Line from Casing</a:t>
            </a:r>
          </a:p>
        </p:txBody>
      </p:sp>
      <p:sp>
        <p:nvSpPr>
          <p:cNvPr id="3" name="Content Placeholder 2">
            <a:extLst>
              <a:ext uri="{FF2B5EF4-FFF2-40B4-BE49-F238E27FC236}">
                <a16:creationId xmlns:a16="http://schemas.microsoft.com/office/drawing/2014/main" id="{46ADB990-717F-E948-B0CD-7E25DCD5A826}"/>
              </a:ext>
            </a:extLst>
          </p:cNvPr>
          <p:cNvSpPr>
            <a:spLocks noGrp="1"/>
          </p:cNvSpPr>
          <p:nvPr>
            <p:ph idx="1"/>
          </p:nvPr>
        </p:nvSpPr>
        <p:spPr/>
        <p:txBody>
          <a:bodyPr/>
          <a:lstStyle/>
          <a:p>
            <a:r>
              <a:rPr lang="en-US" dirty="0"/>
              <a:t>Assume distribution is as designed</a:t>
            </a:r>
          </a:p>
          <a:p>
            <a:r>
              <a:rPr lang="en-US" dirty="0"/>
              <a:t>Evaluate the flow coefficient at casing</a:t>
            </a:r>
          </a:p>
          <a:p>
            <a:r>
              <a:rPr lang="en-US" dirty="0"/>
              <a:t>Extrapolate distribution</a:t>
            </a:r>
          </a:p>
        </p:txBody>
      </p:sp>
      <p:sp>
        <p:nvSpPr>
          <p:cNvPr id="4" name="Slide Number Placeholder 3">
            <a:extLst>
              <a:ext uri="{FF2B5EF4-FFF2-40B4-BE49-F238E27FC236}">
                <a16:creationId xmlns:a16="http://schemas.microsoft.com/office/drawing/2014/main" id="{00B4E8A6-DA42-E744-9337-0D3DF5C9E154}"/>
              </a:ext>
            </a:extLst>
          </p:cNvPr>
          <p:cNvSpPr>
            <a:spLocks noGrp="1"/>
          </p:cNvSpPr>
          <p:nvPr>
            <p:ph type="sldNum" sz="quarter" idx="10"/>
          </p:nvPr>
        </p:nvSpPr>
        <p:spPr/>
        <p:txBody>
          <a:bodyPr/>
          <a:lstStyle/>
          <a:p>
            <a:pPr>
              <a:defRPr/>
            </a:pPr>
            <a:fld id="{7450B514-6E3B-4CB5-8B71-D7910935A798}" type="slidenum">
              <a:rPr lang="en-GB" smtClean="0"/>
              <a:pPr>
                <a:defRPr/>
              </a:pPr>
              <a:t>28</a:t>
            </a:fld>
            <a:endParaRPr lang="en-GB"/>
          </a:p>
        </p:txBody>
      </p:sp>
      <p:pic>
        <p:nvPicPr>
          <p:cNvPr id="6" name="Picture 5" descr="A picture containing clock&#10;&#10;Description automatically generated">
            <a:extLst>
              <a:ext uri="{FF2B5EF4-FFF2-40B4-BE49-F238E27FC236}">
                <a16:creationId xmlns:a16="http://schemas.microsoft.com/office/drawing/2014/main" id="{E27E09C8-8655-6645-B653-712F221DA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58" y="3741738"/>
            <a:ext cx="7912100" cy="2057400"/>
          </a:xfrm>
          <a:prstGeom prst="rect">
            <a:avLst/>
          </a:prstGeom>
        </p:spPr>
      </p:pic>
    </p:spTree>
    <p:extLst>
      <p:ext uri="{BB962C8B-B14F-4D97-AF65-F5344CB8AC3E}">
        <p14:creationId xmlns:p14="http://schemas.microsoft.com/office/powerpoint/2010/main" val="1517449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EDBF8-3BF6-FB4A-85C2-27D64CD59C79}"/>
              </a:ext>
            </a:extLst>
          </p:cNvPr>
          <p:cNvSpPr>
            <a:spLocks noGrp="1"/>
          </p:cNvSpPr>
          <p:nvPr>
            <p:ph type="title"/>
          </p:nvPr>
        </p:nvSpPr>
        <p:spPr/>
        <p:txBody>
          <a:bodyPr/>
          <a:lstStyle/>
          <a:p>
            <a:r>
              <a:rPr lang="en-US" dirty="0"/>
              <a:t>Research Question</a:t>
            </a:r>
          </a:p>
        </p:txBody>
      </p:sp>
      <p:sp>
        <p:nvSpPr>
          <p:cNvPr id="4" name="Content Placeholder 3">
            <a:extLst>
              <a:ext uri="{FF2B5EF4-FFF2-40B4-BE49-F238E27FC236}">
                <a16:creationId xmlns:a16="http://schemas.microsoft.com/office/drawing/2014/main" id="{F8939A2A-4FF1-1E40-90BF-C47E93B0C9D3}"/>
              </a:ext>
            </a:extLst>
          </p:cNvPr>
          <p:cNvSpPr>
            <a:spLocks noGrp="1"/>
          </p:cNvSpPr>
          <p:nvPr>
            <p:ph idx="1"/>
          </p:nvPr>
        </p:nvSpPr>
        <p:spPr>
          <a:xfrm>
            <a:off x="0" y="1714467"/>
            <a:ext cx="9144000" cy="1176351"/>
          </a:xfrm>
        </p:spPr>
        <p:txBody>
          <a:bodyPr/>
          <a:lstStyle/>
          <a:p>
            <a:pPr marL="0" indent="0" algn="ctr">
              <a:buNone/>
            </a:pPr>
            <a:r>
              <a:rPr lang="en-GB" sz="3200" b="1" dirty="0"/>
              <a:t>Does a ducted fan require LESS POWER to maintain hover than a propeller?</a:t>
            </a:r>
          </a:p>
          <a:p>
            <a:pPr marL="0" indent="0" algn="ctr">
              <a:buNone/>
            </a:pPr>
            <a:endParaRPr lang="en-US" sz="3200" b="1" dirty="0"/>
          </a:p>
        </p:txBody>
      </p:sp>
      <p:sp>
        <p:nvSpPr>
          <p:cNvPr id="2" name="Slide Number Placeholder 1">
            <a:extLst>
              <a:ext uri="{FF2B5EF4-FFF2-40B4-BE49-F238E27FC236}">
                <a16:creationId xmlns:a16="http://schemas.microsoft.com/office/drawing/2014/main" id="{22C263C9-09D1-4145-8E4C-F0522DC3627B}"/>
              </a:ext>
            </a:extLst>
          </p:cNvPr>
          <p:cNvSpPr>
            <a:spLocks noGrp="1"/>
          </p:cNvSpPr>
          <p:nvPr>
            <p:ph type="sldNum" sz="quarter" idx="10"/>
          </p:nvPr>
        </p:nvSpPr>
        <p:spPr/>
        <p:txBody>
          <a:bodyPr/>
          <a:lstStyle/>
          <a:p>
            <a:pPr>
              <a:defRPr/>
            </a:pPr>
            <a:fld id="{8BF815B8-2D4A-4253-9F2E-A45356D9F663}" type="slidenum">
              <a:rPr lang="en-GB" smtClean="0"/>
              <a:pPr>
                <a:defRPr/>
              </a:pPr>
              <a:t>3</a:t>
            </a:fld>
            <a:endParaRPr lang="en-GB"/>
          </a:p>
        </p:txBody>
      </p:sp>
      <p:grpSp>
        <p:nvGrpSpPr>
          <p:cNvPr id="57" name="Group 56">
            <a:extLst>
              <a:ext uri="{FF2B5EF4-FFF2-40B4-BE49-F238E27FC236}">
                <a16:creationId xmlns:a16="http://schemas.microsoft.com/office/drawing/2014/main" id="{CBB32AA3-FCF2-4348-A103-DF1AA4619DDB}"/>
              </a:ext>
            </a:extLst>
          </p:cNvPr>
          <p:cNvGrpSpPr/>
          <p:nvPr/>
        </p:nvGrpSpPr>
        <p:grpSpPr>
          <a:xfrm>
            <a:off x="2357490" y="3782959"/>
            <a:ext cx="4429019" cy="2029648"/>
            <a:chOff x="2052105" y="3882957"/>
            <a:chExt cx="2961607" cy="1357190"/>
          </a:xfrm>
        </p:grpSpPr>
        <p:grpSp>
          <p:nvGrpSpPr>
            <p:cNvPr id="6" name="Group 5">
              <a:extLst>
                <a:ext uri="{FF2B5EF4-FFF2-40B4-BE49-F238E27FC236}">
                  <a16:creationId xmlns:a16="http://schemas.microsoft.com/office/drawing/2014/main" id="{EF09E73C-AB94-0D41-AF8C-04D1104EB1CE}"/>
                </a:ext>
              </a:extLst>
            </p:cNvPr>
            <p:cNvGrpSpPr/>
            <p:nvPr/>
          </p:nvGrpSpPr>
          <p:grpSpPr>
            <a:xfrm>
              <a:off x="2052105" y="3882957"/>
              <a:ext cx="2961607" cy="451410"/>
              <a:chOff x="6484335" y="4001294"/>
              <a:chExt cx="4569187" cy="696438"/>
            </a:xfrm>
          </p:grpSpPr>
          <p:grpSp>
            <p:nvGrpSpPr>
              <p:cNvPr id="7" name="Group 6">
                <a:extLst>
                  <a:ext uri="{FF2B5EF4-FFF2-40B4-BE49-F238E27FC236}">
                    <a16:creationId xmlns:a16="http://schemas.microsoft.com/office/drawing/2014/main" id="{E62EA2D0-2A43-2A4F-9BC2-2A4CE80B3072}"/>
                  </a:ext>
                </a:extLst>
              </p:cNvPr>
              <p:cNvGrpSpPr/>
              <p:nvPr/>
            </p:nvGrpSpPr>
            <p:grpSpPr>
              <a:xfrm>
                <a:off x="6484335" y="4001294"/>
                <a:ext cx="1554765" cy="511921"/>
                <a:chOff x="7390190" y="3708693"/>
                <a:chExt cx="4008811" cy="1319938"/>
              </a:xfrm>
            </p:grpSpPr>
            <p:grpSp>
              <p:nvGrpSpPr>
                <p:cNvPr id="19" name="Group 18">
                  <a:extLst>
                    <a:ext uri="{FF2B5EF4-FFF2-40B4-BE49-F238E27FC236}">
                      <a16:creationId xmlns:a16="http://schemas.microsoft.com/office/drawing/2014/main" id="{64220A2E-4215-CC4F-8D6A-A8B4D13B2992}"/>
                    </a:ext>
                  </a:extLst>
                </p:cNvPr>
                <p:cNvGrpSpPr/>
                <p:nvPr/>
              </p:nvGrpSpPr>
              <p:grpSpPr>
                <a:xfrm>
                  <a:off x="7797800" y="3708693"/>
                  <a:ext cx="3200400" cy="818287"/>
                  <a:chOff x="1193800" y="3693250"/>
                  <a:chExt cx="3200400" cy="818287"/>
                </a:xfrm>
              </p:grpSpPr>
              <p:sp>
                <p:nvSpPr>
                  <p:cNvPr id="22" name="Oval 21">
                    <a:extLst>
                      <a:ext uri="{FF2B5EF4-FFF2-40B4-BE49-F238E27FC236}">
                        <a16:creationId xmlns:a16="http://schemas.microsoft.com/office/drawing/2014/main" id="{6EBC1627-0614-5D41-AD7B-629E4828902B}"/>
                      </a:ext>
                    </a:extLst>
                  </p:cNvPr>
                  <p:cNvSpPr/>
                  <p:nvPr/>
                </p:nvSpPr>
                <p:spPr>
                  <a:xfrm>
                    <a:off x="1193800" y="4117837"/>
                    <a:ext cx="1600200" cy="18746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753D3407-DCF4-B642-8450-990486346887}"/>
                      </a:ext>
                    </a:extLst>
                  </p:cNvPr>
                  <p:cNvSpPr/>
                  <p:nvPr/>
                </p:nvSpPr>
                <p:spPr>
                  <a:xfrm>
                    <a:off x="2794000" y="4117837"/>
                    <a:ext cx="1600200" cy="18746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24" name="Isosceles Triangle 11">
                    <a:extLst>
                      <a:ext uri="{FF2B5EF4-FFF2-40B4-BE49-F238E27FC236}">
                        <a16:creationId xmlns:a16="http://schemas.microsoft.com/office/drawing/2014/main" id="{E112B916-CB13-464F-82DE-086F6285FC8C}"/>
                      </a:ext>
                    </a:extLst>
                  </p:cNvPr>
                  <p:cNvSpPr/>
                  <p:nvPr/>
                </p:nvSpPr>
                <p:spPr>
                  <a:xfrm>
                    <a:off x="2603500" y="3952737"/>
                    <a:ext cx="381000" cy="330200"/>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4182E4C1-8495-AE4F-B14B-17A7266ADB63}"/>
                      </a:ext>
                    </a:extLst>
                  </p:cNvPr>
                  <p:cNvCxnSpPr/>
                  <p:nvPr/>
                </p:nvCxnSpPr>
                <p:spPr>
                  <a:xfrm>
                    <a:off x="2784303" y="3693250"/>
                    <a:ext cx="9697" cy="8182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0" name="Teardrop 19">
                  <a:extLst>
                    <a:ext uri="{FF2B5EF4-FFF2-40B4-BE49-F238E27FC236}">
                      <a16:creationId xmlns:a16="http://schemas.microsoft.com/office/drawing/2014/main" id="{A487CF35-3898-DF4F-BDEE-D8BF41747858}"/>
                    </a:ext>
                  </a:extLst>
                </p:cNvPr>
                <p:cNvSpPr/>
                <p:nvPr/>
              </p:nvSpPr>
              <p:spPr>
                <a:xfrm rot="5400000">
                  <a:off x="7047144" y="4368377"/>
                  <a:ext cx="1003300" cy="317207"/>
                </a:xfrm>
                <a:prstGeom prst="teardrop">
                  <a:avLst>
                    <a:gd name="adj" fmla="val 14210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21" name="Teardrop 20">
                  <a:extLst>
                    <a:ext uri="{FF2B5EF4-FFF2-40B4-BE49-F238E27FC236}">
                      <a16:creationId xmlns:a16="http://schemas.microsoft.com/office/drawing/2014/main" id="{5B955F38-FA70-1E4C-A7C5-C21535B2205A}"/>
                    </a:ext>
                  </a:extLst>
                </p:cNvPr>
                <p:cNvSpPr/>
                <p:nvPr/>
              </p:nvSpPr>
              <p:spPr>
                <a:xfrm rot="16200000" flipH="1">
                  <a:off x="10738748" y="4368377"/>
                  <a:ext cx="1003300" cy="317207"/>
                </a:xfrm>
                <a:prstGeom prst="teardrop">
                  <a:avLst>
                    <a:gd name="adj" fmla="val 14210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grpSp>
          <p:sp>
            <p:nvSpPr>
              <p:cNvPr id="9" name="Parallelogram 8">
                <a:extLst>
                  <a:ext uri="{FF2B5EF4-FFF2-40B4-BE49-F238E27FC236}">
                    <a16:creationId xmlns:a16="http://schemas.microsoft.com/office/drawing/2014/main" id="{FF35EC87-A113-584C-9FFF-6D12B8778F83}"/>
                  </a:ext>
                </a:extLst>
              </p:cNvPr>
              <p:cNvSpPr/>
              <p:nvPr/>
            </p:nvSpPr>
            <p:spPr>
              <a:xfrm rot="783203" flipV="1">
                <a:off x="7930284" y="4312880"/>
                <a:ext cx="394402" cy="191202"/>
              </a:xfrm>
              <a:prstGeom prst="parallelogram">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10" name="Parallelogram 9">
                <a:extLst>
                  <a:ext uri="{FF2B5EF4-FFF2-40B4-BE49-F238E27FC236}">
                    <a16:creationId xmlns:a16="http://schemas.microsoft.com/office/drawing/2014/main" id="{E7491F03-7D87-F94F-BD5B-2592889566C5}"/>
                  </a:ext>
                </a:extLst>
              </p:cNvPr>
              <p:cNvSpPr/>
              <p:nvPr/>
            </p:nvSpPr>
            <p:spPr>
              <a:xfrm rot="20816797" flipH="1" flipV="1">
                <a:off x="9148326" y="4312879"/>
                <a:ext cx="394402" cy="191202"/>
              </a:xfrm>
              <a:prstGeom prst="parallelogram">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9828AFA1-9D74-834E-9071-6A2C8C89A61A}"/>
                  </a:ext>
                </a:extLst>
              </p:cNvPr>
              <p:cNvGrpSpPr/>
              <p:nvPr/>
            </p:nvGrpSpPr>
            <p:grpSpPr>
              <a:xfrm>
                <a:off x="9498757" y="4001294"/>
                <a:ext cx="1554765" cy="511921"/>
                <a:chOff x="7390190" y="3708693"/>
                <a:chExt cx="4008811" cy="1319938"/>
              </a:xfrm>
            </p:grpSpPr>
            <p:grpSp>
              <p:nvGrpSpPr>
                <p:cNvPr id="12" name="Group 11">
                  <a:extLst>
                    <a:ext uri="{FF2B5EF4-FFF2-40B4-BE49-F238E27FC236}">
                      <a16:creationId xmlns:a16="http://schemas.microsoft.com/office/drawing/2014/main" id="{F067C33D-2646-9B4D-98E5-566153200175}"/>
                    </a:ext>
                  </a:extLst>
                </p:cNvPr>
                <p:cNvGrpSpPr/>
                <p:nvPr/>
              </p:nvGrpSpPr>
              <p:grpSpPr>
                <a:xfrm>
                  <a:off x="7797800" y="3708693"/>
                  <a:ext cx="3200400" cy="818287"/>
                  <a:chOff x="1193800" y="3693250"/>
                  <a:chExt cx="3200400" cy="818287"/>
                </a:xfrm>
              </p:grpSpPr>
              <p:sp>
                <p:nvSpPr>
                  <p:cNvPr id="15" name="Oval 14">
                    <a:extLst>
                      <a:ext uri="{FF2B5EF4-FFF2-40B4-BE49-F238E27FC236}">
                        <a16:creationId xmlns:a16="http://schemas.microsoft.com/office/drawing/2014/main" id="{29A3B113-47D4-3342-B5E5-1772D5E74A43}"/>
                      </a:ext>
                    </a:extLst>
                  </p:cNvPr>
                  <p:cNvSpPr/>
                  <p:nvPr/>
                </p:nvSpPr>
                <p:spPr>
                  <a:xfrm>
                    <a:off x="1193800" y="4117837"/>
                    <a:ext cx="1600200" cy="18746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D968E46A-0B49-2E4A-BE56-B9CBBC9C3DB1}"/>
                      </a:ext>
                    </a:extLst>
                  </p:cNvPr>
                  <p:cNvSpPr/>
                  <p:nvPr/>
                </p:nvSpPr>
                <p:spPr>
                  <a:xfrm>
                    <a:off x="2794000" y="4117837"/>
                    <a:ext cx="1600200" cy="18746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17" name="Isosceles Triangle 36">
                    <a:extLst>
                      <a:ext uri="{FF2B5EF4-FFF2-40B4-BE49-F238E27FC236}">
                        <a16:creationId xmlns:a16="http://schemas.microsoft.com/office/drawing/2014/main" id="{E5F4C793-BF6B-E040-8D48-D05BA1D5E7BF}"/>
                      </a:ext>
                    </a:extLst>
                  </p:cNvPr>
                  <p:cNvSpPr/>
                  <p:nvPr/>
                </p:nvSpPr>
                <p:spPr>
                  <a:xfrm>
                    <a:off x="2603500" y="3952737"/>
                    <a:ext cx="381000" cy="330200"/>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30B2F3B0-E3DE-8B4F-BEFC-ED9A1A589D56}"/>
                      </a:ext>
                    </a:extLst>
                  </p:cNvPr>
                  <p:cNvCxnSpPr/>
                  <p:nvPr/>
                </p:nvCxnSpPr>
                <p:spPr>
                  <a:xfrm>
                    <a:off x="2784303" y="3693250"/>
                    <a:ext cx="9697" cy="8182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3" name="Teardrop 12">
                  <a:extLst>
                    <a:ext uri="{FF2B5EF4-FFF2-40B4-BE49-F238E27FC236}">
                      <a16:creationId xmlns:a16="http://schemas.microsoft.com/office/drawing/2014/main" id="{C5C2CB82-B83F-0342-B2AB-502FE246CC8B}"/>
                    </a:ext>
                  </a:extLst>
                </p:cNvPr>
                <p:cNvSpPr/>
                <p:nvPr/>
              </p:nvSpPr>
              <p:spPr>
                <a:xfrm rot="5400000">
                  <a:off x="7047144" y="4368377"/>
                  <a:ext cx="1003300" cy="317207"/>
                </a:xfrm>
                <a:prstGeom prst="teardrop">
                  <a:avLst>
                    <a:gd name="adj" fmla="val 14210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14" name="Teardrop 13">
                  <a:extLst>
                    <a:ext uri="{FF2B5EF4-FFF2-40B4-BE49-F238E27FC236}">
                      <a16:creationId xmlns:a16="http://schemas.microsoft.com/office/drawing/2014/main" id="{18A44FFC-3CE9-4943-BB0C-92B617135E20}"/>
                    </a:ext>
                  </a:extLst>
                </p:cNvPr>
                <p:cNvSpPr/>
                <p:nvPr/>
              </p:nvSpPr>
              <p:spPr>
                <a:xfrm rot="16200000" flipH="1">
                  <a:off x="10738748" y="4368377"/>
                  <a:ext cx="1003300" cy="317207"/>
                </a:xfrm>
                <a:prstGeom prst="teardrop">
                  <a:avLst>
                    <a:gd name="adj" fmla="val 14210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grpSp>
          <p:sp>
            <p:nvSpPr>
              <p:cNvPr id="8" name="Rounded Rectangle 7">
                <a:extLst>
                  <a:ext uri="{FF2B5EF4-FFF2-40B4-BE49-F238E27FC236}">
                    <a16:creationId xmlns:a16="http://schemas.microsoft.com/office/drawing/2014/main" id="{FFB9606A-D19D-DD44-B054-7801AE680025}"/>
                  </a:ext>
                </a:extLst>
              </p:cNvPr>
              <p:cNvSpPr/>
              <p:nvPr/>
            </p:nvSpPr>
            <p:spPr>
              <a:xfrm>
                <a:off x="8298606" y="4265932"/>
                <a:ext cx="880665" cy="431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5CB21A71-C868-2A42-96CF-252F93DB1B44}"/>
                </a:ext>
              </a:extLst>
            </p:cNvPr>
            <p:cNvGrpSpPr/>
            <p:nvPr/>
          </p:nvGrpSpPr>
          <p:grpSpPr>
            <a:xfrm>
              <a:off x="3136921" y="4214769"/>
              <a:ext cx="750123" cy="1025378"/>
              <a:chOff x="538508" y="4567267"/>
              <a:chExt cx="1308348" cy="1788442"/>
            </a:xfrm>
          </p:grpSpPr>
          <p:grpSp>
            <p:nvGrpSpPr>
              <p:cNvPr id="27" name="Group 26">
                <a:extLst>
                  <a:ext uri="{FF2B5EF4-FFF2-40B4-BE49-F238E27FC236}">
                    <a16:creationId xmlns:a16="http://schemas.microsoft.com/office/drawing/2014/main" id="{993256F5-1587-D341-8E2E-8CFFBA0516D3}"/>
                  </a:ext>
                </a:extLst>
              </p:cNvPr>
              <p:cNvGrpSpPr/>
              <p:nvPr/>
            </p:nvGrpSpPr>
            <p:grpSpPr>
              <a:xfrm>
                <a:off x="1192682" y="4567268"/>
                <a:ext cx="654174" cy="1303595"/>
                <a:chOff x="1192682" y="4419030"/>
                <a:chExt cx="290138" cy="1436003"/>
              </a:xfrm>
            </p:grpSpPr>
            <p:sp>
              <p:nvSpPr>
                <p:cNvPr id="5" name="Diagonal Stripe 4">
                  <a:extLst>
                    <a:ext uri="{FF2B5EF4-FFF2-40B4-BE49-F238E27FC236}">
                      <a16:creationId xmlns:a16="http://schemas.microsoft.com/office/drawing/2014/main" id="{09D37F2C-859C-9F4D-9A7A-939FEAC2B9DC}"/>
                    </a:ext>
                  </a:extLst>
                </p:cNvPr>
                <p:cNvSpPr/>
                <p:nvPr/>
              </p:nvSpPr>
              <p:spPr bwMode="auto">
                <a:xfrm>
                  <a:off x="1192682" y="4419031"/>
                  <a:ext cx="228600" cy="1111827"/>
                </a:xfrm>
                <a:prstGeom prst="diagStripe">
                  <a:avLst>
                    <a:gd name="adj" fmla="val 66472"/>
                  </a:avLst>
                </a:prstGeom>
                <a:solidFill>
                  <a:schemeClr val="accent1"/>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Diagonal Stripe 25">
                  <a:extLst>
                    <a:ext uri="{FF2B5EF4-FFF2-40B4-BE49-F238E27FC236}">
                      <a16:creationId xmlns:a16="http://schemas.microsoft.com/office/drawing/2014/main" id="{BFE0B5B8-4892-3B4D-9087-C95766DDF733}"/>
                    </a:ext>
                  </a:extLst>
                </p:cNvPr>
                <p:cNvSpPr/>
                <p:nvPr/>
              </p:nvSpPr>
              <p:spPr bwMode="auto">
                <a:xfrm>
                  <a:off x="1192682" y="4419030"/>
                  <a:ext cx="290138" cy="1436003"/>
                </a:xfrm>
                <a:prstGeom prst="diagStripe">
                  <a:avLst>
                    <a:gd name="adj" fmla="val 77294"/>
                  </a:avLst>
                </a:prstGeom>
                <a:solidFill>
                  <a:schemeClr val="accent6">
                    <a:lumMod val="40000"/>
                    <a:lumOff val="60000"/>
                  </a:scheme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8" name="Group 27">
                <a:extLst>
                  <a:ext uri="{FF2B5EF4-FFF2-40B4-BE49-F238E27FC236}">
                    <a16:creationId xmlns:a16="http://schemas.microsoft.com/office/drawing/2014/main" id="{488B6EE3-6728-F940-8E47-3977069B4D92}"/>
                  </a:ext>
                </a:extLst>
              </p:cNvPr>
              <p:cNvGrpSpPr/>
              <p:nvPr/>
            </p:nvGrpSpPr>
            <p:grpSpPr>
              <a:xfrm flipH="1">
                <a:off x="538508" y="4567267"/>
                <a:ext cx="654174" cy="1303595"/>
                <a:chOff x="1192682" y="4419030"/>
                <a:chExt cx="290138" cy="1436003"/>
              </a:xfrm>
            </p:grpSpPr>
            <p:sp>
              <p:nvSpPr>
                <p:cNvPr id="29" name="Diagonal Stripe 28">
                  <a:extLst>
                    <a:ext uri="{FF2B5EF4-FFF2-40B4-BE49-F238E27FC236}">
                      <a16:creationId xmlns:a16="http://schemas.microsoft.com/office/drawing/2014/main" id="{4259B244-2503-9A4A-B8F3-8DCFDEC9B0B8}"/>
                    </a:ext>
                  </a:extLst>
                </p:cNvPr>
                <p:cNvSpPr/>
                <p:nvPr/>
              </p:nvSpPr>
              <p:spPr bwMode="auto">
                <a:xfrm>
                  <a:off x="1192682" y="4419031"/>
                  <a:ext cx="228600" cy="1111827"/>
                </a:xfrm>
                <a:prstGeom prst="diagStripe">
                  <a:avLst>
                    <a:gd name="adj" fmla="val 66472"/>
                  </a:avLst>
                </a:prstGeom>
                <a:solidFill>
                  <a:schemeClr val="accent1"/>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Diagonal Stripe 29">
                  <a:extLst>
                    <a:ext uri="{FF2B5EF4-FFF2-40B4-BE49-F238E27FC236}">
                      <a16:creationId xmlns:a16="http://schemas.microsoft.com/office/drawing/2014/main" id="{0E59EF7D-B938-B641-A529-62209A1F713F}"/>
                    </a:ext>
                  </a:extLst>
                </p:cNvPr>
                <p:cNvSpPr/>
                <p:nvPr/>
              </p:nvSpPr>
              <p:spPr bwMode="auto">
                <a:xfrm>
                  <a:off x="1192682" y="4419030"/>
                  <a:ext cx="290138" cy="1436003"/>
                </a:xfrm>
                <a:prstGeom prst="diagStripe">
                  <a:avLst>
                    <a:gd name="adj" fmla="val 77294"/>
                  </a:avLst>
                </a:prstGeom>
                <a:solidFill>
                  <a:schemeClr val="accent6">
                    <a:lumMod val="40000"/>
                    <a:lumOff val="60000"/>
                  </a:schemeClr>
                </a:solidFill>
                <a:ln w="9525"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9BB044A3-17F1-A144-9EF8-02193EBE48FA}"/>
                      </a:ext>
                    </a:extLst>
                  </p:cNvPr>
                  <p:cNvSpPr/>
                  <p:nvPr/>
                </p:nvSpPr>
                <p:spPr bwMode="auto">
                  <a:xfrm>
                    <a:off x="865595" y="5680299"/>
                    <a:ext cx="654174" cy="675410"/>
                  </a:xfrm>
                  <a:prstGeom prst="ellipse">
                    <a:avLst/>
                  </a:prstGeom>
                  <a:solidFill>
                    <a:srgbClr val="FFC000"/>
                  </a:solidFill>
                  <a:ln w="9525" cap="flat" cmpd="sng" algn="ctr">
                    <a:solidFill>
                      <a:srgbClr val="80808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GB" sz="1600" b="0" i="1" u="none" strike="noStrike" cap="none" normalizeH="0" baseline="0" smtClean="0">
                                  <a:ln>
                                    <a:noFill/>
                                  </a:ln>
                                  <a:solidFill>
                                    <a:schemeClr val="tx1"/>
                                  </a:solidFill>
                                  <a:effectLst/>
                                  <a:latin typeface="Cambria Math" panose="02040503050406030204" pitchFamily="18" charset="0"/>
                                </a:rPr>
                              </m:ctrlPr>
                            </m:sSupPr>
                            <m:e>
                              <m:r>
                                <a:rPr kumimoji="0" lang="en-GB" sz="1600" b="0" i="1" u="none" strike="noStrike" cap="none" normalizeH="0" baseline="0" smtClean="0">
                                  <a:ln>
                                    <a:noFill/>
                                  </a:ln>
                                  <a:solidFill>
                                    <a:schemeClr val="tx1"/>
                                  </a:solidFill>
                                  <a:effectLst/>
                                  <a:latin typeface="Cambria Math" panose="02040503050406030204" pitchFamily="18" charset="0"/>
                                </a:rPr>
                                <m:t>1</m:t>
                              </m:r>
                            </m:e>
                            <m:sup>
                              <m:r>
                                <a:rPr kumimoji="0" lang="en-GB" sz="1600" b="0" i="1" u="none" strike="noStrike" cap="none" normalizeH="0" baseline="0" smtClean="0">
                                  <a:ln>
                                    <a:noFill/>
                                  </a:ln>
                                  <a:solidFill>
                                    <a:schemeClr val="tx1"/>
                                  </a:solidFill>
                                  <a:effectLst/>
                                  <a:latin typeface="Cambria Math" panose="02040503050406030204" pitchFamily="18" charset="0"/>
                                </a:rPr>
                                <m:t>𝑠𝑡</m:t>
                              </m:r>
                            </m:sup>
                          </m:sSup>
                        </m:oMath>
                      </m:oMathPara>
                    </a14:m>
                    <a:endParaRPr kumimoji="0" lang="en-US" sz="2400" b="0" i="0" u="none" strike="noStrike" cap="none" normalizeH="0" baseline="0" dirty="0">
                      <a:ln>
                        <a:noFill/>
                      </a:ln>
                      <a:solidFill>
                        <a:schemeClr val="tx1"/>
                      </a:solidFill>
                      <a:effectLst/>
                      <a:latin typeface="Arial" charset="0"/>
                    </a:endParaRPr>
                  </a:p>
                </p:txBody>
              </p:sp>
            </mc:Choice>
            <mc:Fallback>
              <p:sp>
                <p:nvSpPr>
                  <p:cNvPr id="31" name="Oval 30">
                    <a:extLst>
                      <a:ext uri="{FF2B5EF4-FFF2-40B4-BE49-F238E27FC236}">
                        <a16:creationId xmlns:a16="http://schemas.microsoft.com/office/drawing/2014/main" id="{9BB044A3-17F1-A144-9EF8-02193EBE48FA}"/>
                      </a:ext>
                    </a:extLst>
                  </p:cNvPr>
                  <p:cNvSpPr>
                    <a:spLocks noRot="1" noChangeAspect="1" noMove="1" noResize="1" noEditPoints="1" noAdjustHandles="1" noChangeArrowheads="1" noChangeShapeType="1" noTextEdit="1"/>
                  </p:cNvSpPr>
                  <p:nvPr/>
                </p:nvSpPr>
                <p:spPr bwMode="auto">
                  <a:xfrm>
                    <a:off x="865595" y="5680299"/>
                    <a:ext cx="654174" cy="675410"/>
                  </a:xfrm>
                  <a:prstGeom prst="ellipse">
                    <a:avLst/>
                  </a:prstGeom>
                  <a:blipFill>
                    <a:blip r:embed="rId3"/>
                    <a:stretch>
                      <a:fillRect/>
                    </a:stretch>
                  </a:blipFill>
                  <a:ln w="9525" cap="flat" cmpd="sng" algn="ctr">
                    <a:solidFill>
                      <a:srgbClr val="808080"/>
                    </a:solidFill>
                    <a:prstDash val="solid"/>
                    <a:round/>
                    <a:headEnd type="none" w="med" len="med"/>
                    <a:tailEnd type="none" w="med" len="med"/>
                  </a:ln>
                  <a:effectLst/>
                </p:spPr>
                <p:txBody>
                  <a:bodyPr/>
                  <a:lstStyle/>
                  <a:p>
                    <a:r>
                      <a:rPr lang="en-US">
                        <a:noFill/>
                      </a:rPr>
                      <a:t> </a:t>
                    </a:r>
                  </a:p>
                </p:txBody>
              </p:sp>
            </mc:Fallback>
          </mc:AlternateContent>
        </p:grpSp>
      </p:grpSp>
    </p:spTree>
    <p:extLst>
      <p:ext uri="{BB962C8B-B14F-4D97-AF65-F5344CB8AC3E}">
        <p14:creationId xmlns:p14="http://schemas.microsoft.com/office/powerpoint/2010/main" val="2952478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85F41D-256E-1144-AB6E-9CA21E8DF416}"/>
              </a:ext>
            </a:extLst>
          </p:cNvPr>
          <p:cNvSpPr>
            <a:spLocks noGrp="1"/>
          </p:cNvSpPr>
          <p:nvPr>
            <p:ph type="sldNum" sz="quarter" idx="10"/>
          </p:nvPr>
        </p:nvSpPr>
        <p:spPr/>
        <p:txBody>
          <a:bodyPr/>
          <a:lstStyle/>
          <a:p>
            <a:pPr>
              <a:defRPr/>
            </a:pPr>
            <a:fld id="{301718ED-0A6F-4B02-BAC2-2707742BEB92}" type="slidenum">
              <a:rPr lang="en-GB" smtClean="0"/>
              <a:pPr>
                <a:defRPr/>
              </a:pPr>
              <a:t>4</a:t>
            </a:fld>
            <a:endParaRPr lang="en-GB"/>
          </a:p>
        </p:txBody>
      </p:sp>
      <p:sp>
        <p:nvSpPr>
          <p:cNvPr id="4" name="TextBox 3">
            <a:extLst>
              <a:ext uri="{FF2B5EF4-FFF2-40B4-BE49-F238E27FC236}">
                <a16:creationId xmlns:a16="http://schemas.microsoft.com/office/drawing/2014/main" id="{A760459B-EE2D-1C47-B1F1-BFC987F71D9F}"/>
              </a:ext>
            </a:extLst>
          </p:cNvPr>
          <p:cNvSpPr txBox="1"/>
          <p:nvPr/>
        </p:nvSpPr>
        <p:spPr>
          <a:xfrm>
            <a:off x="727592" y="1413063"/>
            <a:ext cx="7688816" cy="4031873"/>
          </a:xfrm>
          <a:prstGeom prst="rect">
            <a:avLst/>
          </a:prstGeom>
          <a:noFill/>
        </p:spPr>
        <p:txBody>
          <a:bodyPr wrap="square" rtlCol="0">
            <a:spAutoFit/>
          </a:bodyPr>
          <a:lstStyle/>
          <a:p>
            <a:pPr marL="571500" indent="-571500" algn="l">
              <a:buFont typeface="+mj-lt"/>
              <a:buAutoNum type="romanUcPeriod"/>
            </a:pPr>
            <a:r>
              <a:rPr lang="en-US" sz="3200" dirty="0"/>
              <a:t>What factors affect ducted fan performance? How is one designed? </a:t>
            </a:r>
          </a:p>
          <a:p>
            <a:pPr marL="571500" indent="-571500" algn="l">
              <a:buFont typeface="+mj-lt"/>
              <a:buAutoNum type="romanUcPeriod"/>
            </a:pPr>
            <a:endParaRPr lang="en-US" sz="3200" dirty="0"/>
          </a:p>
          <a:p>
            <a:pPr marL="571500" indent="-571500" algn="l">
              <a:buFont typeface="+mj-lt"/>
              <a:buAutoNum type="romanUcPeriod"/>
            </a:pPr>
            <a:r>
              <a:rPr lang="en-US" sz="3200" dirty="0"/>
              <a:t>How do ducted fans perform against propellers?</a:t>
            </a:r>
          </a:p>
          <a:p>
            <a:pPr marL="571500" indent="-571500" algn="l">
              <a:buFont typeface="+mj-lt"/>
              <a:buAutoNum type="romanUcPeriod"/>
            </a:pPr>
            <a:endParaRPr lang="en-US" sz="3200" dirty="0"/>
          </a:p>
          <a:p>
            <a:pPr marL="571500" indent="-571500" algn="l">
              <a:buFont typeface="+mj-lt"/>
              <a:buAutoNum type="romanUcPeriod"/>
            </a:pPr>
            <a:r>
              <a:rPr lang="en-US" sz="3200" dirty="0"/>
              <a:t>How does ducted fan performance change in a general design space?</a:t>
            </a:r>
          </a:p>
        </p:txBody>
      </p:sp>
      <p:sp>
        <p:nvSpPr>
          <p:cNvPr id="5" name="TextBox 4">
            <a:extLst>
              <a:ext uri="{FF2B5EF4-FFF2-40B4-BE49-F238E27FC236}">
                <a16:creationId xmlns:a16="http://schemas.microsoft.com/office/drawing/2014/main" id="{271EE70A-92A7-A149-A005-22DA64B34FFF}"/>
              </a:ext>
            </a:extLst>
          </p:cNvPr>
          <p:cNvSpPr txBox="1"/>
          <p:nvPr/>
        </p:nvSpPr>
        <p:spPr>
          <a:xfrm>
            <a:off x="12399953" y="1828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5225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6D6D6D"/>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6D6D6D"/>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rgbClr val="6D6D6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BB2E-48B5-CE41-9A2E-BDB598E3C215}"/>
              </a:ext>
            </a:extLst>
          </p:cNvPr>
          <p:cNvSpPr>
            <a:spLocks noGrp="1"/>
          </p:cNvSpPr>
          <p:nvPr>
            <p:ph type="title"/>
          </p:nvPr>
        </p:nvSpPr>
        <p:spPr/>
        <p:txBody>
          <a:bodyPr/>
          <a:lstStyle/>
          <a:p>
            <a:r>
              <a:rPr lang="en-US" dirty="0"/>
              <a:t>Propulsor Figure of Merit</a:t>
            </a:r>
          </a:p>
        </p:txBody>
      </p:sp>
      <p:sp>
        <p:nvSpPr>
          <p:cNvPr id="4" name="Slide Number Placeholder 3">
            <a:extLst>
              <a:ext uri="{FF2B5EF4-FFF2-40B4-BE49-F238E27FC236}">
                <a16:creationId xmlns:a16="http://schemas.microsoft.com/office/drawing/2014/main" id="{604DBE88-5129-0849-9A6F-F3140E8B1881}"/>
              </a:ext>
            </a:extLst>
          </p:cNvPr>
          <p:cNvSpPr>
            <a:spLocks noGrp="1"/>
          </p:cNvSpPr>
          <p:nvPr>
            <p:ph type="sldNum" sz="quarter" idx="10"/>
          </p:nvPr>
        </p:nvSpPr>
        <p:spPr/>
        <p:txBody>
          <a:bodyPr/>
          <a:lstStyle/>
          <a:p>
            <a:pPr>
              <a:defRPr/>
            </a:pPr>
            <a:fld id="{7450B514-6E3B-4CB5-8B71-D7910935A798}" type="slidenum">
              <a:rPr lang="en-GB" smtClean="0"/>
              <a:pPr>
                <a:defRPr/>
              </a:pPr>
              <a:t>5</a:t>
            </a:fld>
            <a:endParaRPr lang="en-GB"/>
          </a:p>
        </p:txBody>
      </p:sp>
      <mc:AlternateContent xmlns:mc="http://schemas.openxmlformats.org/markup-compatibility/2006" xmlns:a14="http://schemas.microsoft.com/office/drawing/2010/main">
        <mc:Choice Requires="a14">
          <p:sp>
            <p:nvSpPr>
              <p:cNvPr id="18" name="Google Shape;101;g6b1ba9cacb_0_0">
                <a:extLst>
                  <a:ext uri="{FF2B5EF4-FFF2-40B4-BE49-F238E27FC236}">
                    <a16:creationId xmlns:a16="http://schemas.microsoft.com/office/drawing/2014/main" id="{966B3485-6FDD-E341-A2B3-50710F5BBF9E}"/>
                  </a:ext>
                </a:extLst>
              </p:cNvPr>
              <p:cNvSpPr txBox="1">
                <a:spLocks/>
              </p:cNvSpPr>
              <p:nvPr/>
            </p:nvSpPr>
            <p:spPr>
              <a:xfrm>
                <a:off x="5445135" y="5071927"/>
                <a:ext cx="3429000" cy="6712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𝑀</m:t>
                          </m:r>
                        </m:e>
                        <m:sub>
                          <m:r>
                            <a:rPr lang="ar-AE" i="1">
                              <a:latin typeface="Cambria Math" panose="02040503050406030204" pitchFamily="18" charset="0"/>
                            </a:rPr>
                            <m:t>𝐹</m:t>
                          </m:r>
                        </m:sub>
                      </m:sSub>
                      <m:r>
                        <a:rPr lang="ar-AE" i="1">
                          <a:latin typeface="Cambria Math" panose="02040503050406030204" pitchFamily="18" charset="0"/>
                        </a:rPr>
                        <m:t>=</m:t>
                      </m:r>
                      <m:rad>
                        <m:radPr>
                          <m:degHide m:val="on"/>
                          <m:ctrlPr>
                            <a:rPr lang="ar-AE" i="1">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rPr>
                            <m:t>𝜎</m:t>
                          </m:r>
                        </m:e>
                      </m:rad>
                    </m:oMath>
                  </m:oMathPara>
                </a14:m>
                <a:endParaRPr lang="ar-AE" dirty="0"/>
              </a:p>
              <a:p>
                <a:pPr marL="0" indent="0">
                  <a:buNone/>
                </a:pPr>
                <a:endParaRPr lang="ar-AE" dirty="0"/>
              </a:p>
              <a:p>
                <a:pPr marL="0" indent="0">
                  <a:buNone/>
                </a:pPr>
                <a:endParaRPr lang="ar-AE" dirty="0"/>
              </a:p>
            </p:txBody>
          </p:sp>
        </mc:Choice>
        <mc:Fallback xmlns="">
          <p:sp>
            <p:nvSpPr>
              <p:cNvPr id="18" name="Google Shape;101;g6b1ba9cacb_0_0">
                <a:extLst>
                  <a:ext uri="{FF2B5EF4-FFF2-40B4-BE49-F238E27FC236}">
                    <a16:creationId xmlns:a16="http://schemas.microsoft.com/office/drawing/2014/main" id="{966B3485-6FDD-E341-A2B3-50710F5BBF9E}"/>
                  </a:ext>
                </a:extLst>
              </p:cNvPr>
              <p:cNvSpPr txBox="1">
                <a:spLocks noRot="1" noChangeAspect="1" noMove="1" noResize="1" noEditPoints="1" noAdjustHandles="1" noChangeArrowheads="1" noChangeShapeType="1" noTextEdit="1"/>
              </p:cNvSpPr>
              <p:nvPr/>
            </p:nvSpPr>
            <p:spPr>
              <a:xfrm>
                <a:off x="5445135" y="5071927"/>
                <a:ext cx="3429000" cy="671227"/>
              </a:xfrm>
              <a:prstGeom prst="rect">
                <a:avLst/>
              </a:prstGeom>
              <a:blipFill>
                <a:blip r:embed="rId3"/>
                <a:stretch>
                  <a:fillRect l="-3690" t="-5556" b="-15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101;g6b1ba9cacb_0_0">
                <a:extLst>
                  <a:ext uri="{FF2B5EF4-FFF2-40B4-BE49-F238E27FC236}">
                    <a16:creationId xmlns:a16="http://schemas.microsoft.com/office/drawing/2014/main" id="{F4E0ADFC-AD15-1C4B-9664-17AA073FB766}"/>
                  </a:ext>
                </a:extLst>
              </p:cNvPr>
              <p:cNvSpPr txBox="1">
                <a:spLocks/>
              </p:cNvSpPr>
              <p:nvPr/>
            </p:nvSpPr>
            <p:spPr>
              <a:xfrm>
                <a:off x="269865" y="5098338"/>
                <a:ext cx="3429000" cy="6712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𝑀</m:t>
                          </m:r>
                        </m:e>
                        <m:sub>
                          <m:r>
                            <a:rPr lang="ar-AE" i="1">
                              <a:latin typeface="Cambria Math" panose="02040503050406030204" pitchFamily="18" charset="0"/>
                            </a:rPr>
                            <m:t>𝐹</m:t>
                          </m:r>
                        </m:sub>
                      </m:sSub>
                      <m:r>
                        <a:rPr lang="ar-AE" i="1">
                          <a:latin typeface="Cambria Math" panose="02040503050406030204" pitchFamily="18" charset="0"/>
                        </a:rPr>
                        <m:t>=</m:t>
                      </m:r>
                      <m:r>
                        <a:rPr lang="en-GB" i="1">
                          <a:latin typeface="Cambria Math" panose="02040503050406030204" pitchFamily="18" charset="0"/>
                        </a:rPr>
                        <m:t>1</m:t>
                      </m:r>
                    </m:oMath>
                  </m:oMathPara>
                </a14:m>
                <a:endParaRPr lang="ar-AE" dirty="0"/>
              </a:p>
              <a:p>
                <a:pPr marL="0" indent="0">
                  <a:buNone/>
                </a:pPr>
                <a:endParaRPr lang="ar-AE" dirty="0"/>
              </a:p>
              <a:p>
                <a:pPr marL="0" indent="0">
                  <a:buNone/>
                </a:pPr>
                <a:endParaRPr lang="ar-AE" dirty="0"/>
              </a:p>
            </p:txBody>
          </p:sp>
        </mc:Choice>
        <mc:Fallback xmlns="">
          <p:sp>
            <p:nvSpPr>
              <p:cNvPr id="19" name="Google Shape;101;g6b1ba9cacb_0_0">
                <a:extLst>
                  <a:ext uri="{FF2B5EF4-FFF2-40B4-BE49-F238E27FC236}">
                    <a16:creationId xmlns:a16="http://schemas.microsoft.com/office/drawing/2014/main" id="{F4E0ADFC-AD15-1C4B-9664-17AA073FB766}"/>
                  </a:ext>
                </a:extLst>
              </p:cNvPr>
              <p:cNvSpPr txBox="1">
                <a:spLocks noRot="1" noChangeAspect="1" noMove="1" noResize="1" noEditPoints="1" noAdjustHandles="1" noChangeArrowheads="1" noChangeShapeType="1" noTextEdit="1"/>
              </p:cNvSpPr>
              <p:nvPr/>
            </p:nvSpPr>
            <p:spPr>
              <a:xfrm>
                <a:off x="269865" y="5098338"/>
                <a:ext cx="3429000" cy="671228"/>
              </a:xfrm>
              <a:prstGeom prst="rect">
                <a:avLst/>
              </a:prstGeom>
              <a:blipFill>
                <a:blip r:embed="rId4"/>
                <a:stretch>
                  <a:fillRect l="-3321" t="-12963" b="-144444"/>
                </a:stretch>
              </a:blipFill>
              <a:ln>
                <a:noFill/>
              </a:ln>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0C41E8DB-6D18-F042-ABF7-9DDB7416EDB4}"/>
              </a:ext>
            </a:extLst>
          </p:cNvPr>
          <p:cNvGrpSpPr/>
          <p:nvPr/>
        </p:nvGrpSpPr>
        <p:grpSpPr>
          <a:xfrm>
            <a:off x="624741" y="3643343"/>
            <a:ext cx="2719249" cy="1288774"/>
            <a:chOff x="-147009" y="4629308"/>
            <a:chExt cx="3223547" cy="1527784"/>
          </a:xfrm>
        </p:grpSpPr>
        <p:grpSp>
          <p:nvGrpSpPr>
            <p:cNvPr id="5" name="Group 4">
              <a:extLst>
                <a:ext uri="{FF2B5EF4-FFF2-40B4-BE49-F238E27FC236}">
                  <a16:creationId xmlns:a16="http://schemas.microsoft.com/office/drawing/2014/main" id="{65F1D972-6048-DA47-9B5B-9E4642126BB1}"/>
                </a:ext>
              </a:extLst>
            </p:cNvPr>
            <p:cNvGrpSpPr/>
            <p:nvPr/>
          </p:nvGrpSpPr>
          <p:grpSpPr>
            <a:xfrm>
              <a:off x="-123862" y="4629308"/>
              <a:ext cx="3200400" cy="818287"/>
              <a:chOff x="1193800" y="3693250"/>
              <a:chExt cx="3200400" cy="818287"/>
            </a:xfrm>
          </p:grpSpPr>
          <p:sp>
            <p:nvSpPr>
              <p:cNvPr id="6" name="Oval 5">
                <a:extLst>
                  <a:ext uri="{FF2B5EF4-FFF2-40B4-BE49-F238E27FC236}">
                    <a16:creationId xmlns:a16="http://schemas.microsoft.com/office/drawing/2014/main" id="{5EAE4D94-999E-C646-B4B9-F329130E9F0A}"/>
                  </a:ext>
                </a:extLst>
              </p:cNvPr>
              <p:cNvSpPr/>
              <p:nvPr/>
            </p:nvSpPr>
            <p:spPr>
              <a:xfrm>
                <a:off x="1193800" y="4117837"/>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E97662C-93CF-1243-A8E2-D706FDEA7680}"/>
                  </a:ext>
                </a:extLst>
              </p:cNvPr>
              <p:cNvSpPr/>
              <p:nvPr/>
            </p:nvSpPr>
            <p:spPr>
              <a:xfrm>
                <a:off x="2794000" y="4117837"/>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Isosceles Triangle 2">
                <a:extLst>
                  <a:ext uri="{FF2B5EF4-FFF2-40B4-BE49-F238E27FC236}">
                    <a16:creationId xmlns:a16="http://schemas.microsoft.com/office/drawing/2014/main" id="{C41474CA-E690-0E4B-A2D7-589FBC1BD72D}"/>
                  </a:ext>
                </a:extLst>
              </p:cNvPr>
              <p:cNvSpPr/>
              <p:nvPr/>
            </p:nvSpPr>
            <p:spPr>
              <a:xfrm>
                <a:off x="2603500" y="3952737"/>
                <a:ext cx="381000" cy="330200"/>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66623D9D-CF29-754F-8462-76332348732F}"/>
                  </a:ext>
                </a:extLst>
              </p:cNvPr>
              <p:cNvCxnSpPr/>
              <p:nvPr/>
            </p:nvCxnSpPr>
            <p:spPr>
              <a:xfrm>
                <a:off x="2784303" y="3693250"/>
                <a:ext cx="9697" cy="818287"/>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20" name="Straight Arrow Connector 19">
              <a:extLst>
                <a:ext uri="{FF2B5EF4-FFF2-40B4-BE49-F238E27FC236}">
                  <a16:creationId xmlns:a16="http://schemas.microsoft.com/office/drawing/2014/main" id="{EC20D749-99C0-F941-AF8B-1C76A2D627D0}"/>
                </a:ext>
              </a:extLst>
            </p:cNvPr>
            <p:cNvCxnSpPr>
              <a:cxnSpLocks/>
            </p:cNvCxnSpPr>
            <p:nvPr/>
          </p:nvCxnSpPr>
          <p:spPr>
            <a:xfrm>
              <a:off x="-147009" y="5719266"/>
              <a:ext cx="3223547"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4E6A57D-46AA-6744-8887-4CE678C5A575}"/>
                    </a:ext>
                  </a:extLst>
                </p:cNvPr>
                <p:cNvSpPr txBox="1"/>
                <p:nvPr/>
              </p:nvSpPr>
              <p:spPr>
                <a:xfrm>
                  <a:off x="1285837" y="5719266"/>
                  <a:ext cx="381000" cy="437826"/>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i="1">
                            <a:ln>
                              <a:solidFill>
                                <a:schemeClr val="tx1">
                                  <a:lumMod val="50000"/>
                                </a:schemeClr>
                              </a:solidFill>
                            </a:ln>
                            <a:noFill/>
                            <a:latin typeface="Cambria Math" panose="02040503050406030204" pitchFamily="18" charset="0"/>
                          </a:rPr>
                          <m:t>𝐴</m:t>
                        </m:r>
                      </m:oMath>
                    </m:oMathPara>
                  </a14:m>
                  <a:endParaRPr lang="en-GB" dirty="0">
                    <a:ln>
                      <a:solidFill>
                        <a:schemeClr val="tx1">
                          <a:lumMod val="50000"/>
                        </a:schemeClr>
                      </a:solidFill>
                    </a:ln>
                    <a:noFill/>
                  </a:endParaRPr>
                </a:p>
              </p:txBody>
            </p:sp>
          </mc:Choice>
          <mc:Fallback xmlns="">
            <p:sp>
              <p:nvSpPr>
                <p:cNvPr id="24" name="TextBox 23">
                  <a:extLst>
                    <a:ext uri="{FF2B5EF4-FFF2-40B4-BE49-F238E27FC236}">
                      <a16:creationId xmlns:a16="http://schemas.microsoft.com/office/drawing/2014/main" id="{E4E6A57D-46AA-6744-8887-4CE678C5A575}"/>
                    </a:ext>
                  </a:extLst>
                </p:cNvPr>
                <p:cNvSpPr txBox="1">
                  <a:spLocks noRot="1" noChangeAspect="1" noMove="1" noResize="1" noEditPoints="1" noAdjustHandles="1" noChangeArrowheads="1" noChangeShapeType="1" noTextEdit="1"/>
                </p:cNvSpPr>
                <p:nvPr/>
              </p:nvSpPr>
              <p:spPr>
                <a:xfrm>
                  <a:off x="1285837" y="5719266"/>
                  <a:ext cx="381000" cy="437826"/>
                </a:xfrm>
                <a:prstGeom prst="rect">
                  <a:avLst/>
                </a:prstGeom>
                <a:blipFill>
                  <a:blip r:embed="rId5"/>
                  <a:stretch>
                    <a:fillRect/>
                  </a:stretch>
                </a:blipFill>
                <a:ln>
                  <a:noFill/>
                </a:ln>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F2C349E1-A4C1-6F42-886E-AEC168E6745E}"/>
              </a:ext>
            </a:extLst>
          </p:cNvPr>
          <p:cNvGrpSpPr/>
          <p:nvPr/>
        </p:nvGrpSpPr>
        <p:grpSpPr>
          <a:xfrm>
            <a:off x="5792599" y="3435167"/>
            <a:ext cx="2819400" cy="1551244"/>
            <a:chOff x="5610188" y="1916347"/>
            <a:chExt cx="4008811" cy="2205662"/>
          </a:xfrm>
        </p:grpSpPr>
        <p:grpSp>
          <p:nvGrpSpPr>
            <p:cNvPr id="10" name="Group 9">
              <a:extLst>
                <a:ext uri="{FF2B5EF4-FFF2-40B4-BE49-F238E27FC236}">
                  <a16:creationId xmlns:a16="http://schemas.microsoft.com/office/drawing/2014/main" id="{EA73A0F2-DECD-DB4C-9AAC-5C5A0B7BD611}"/>
                </a:ext>
              </a:extLst>
            </p:cNvPr>
            <p:cNvGrpSpPr/>
            <p:nvPr/>
          </p:nvGrpSpPr>
          <p:grpSpPr>
            <a:xfrm>
              <a:off x="5610188" y="1916347"/>
              <a:ext cx="4008811" cy="1319938"/>
              <a:chOff x="7390190" y="3708693"/>
              <a:chExt cx="4008811" cy="1319938"/>
            </a:xfrm>
          </p:grpSpPr>
          <p:grpSp>
            <p:nvGrpSpPr>
              <p:cNvPr id="11" name="Group 10">
                <a:extLst>
                  <a:ext uri="{FF2B5EF4-FFF2-40B4-BE49-F238E27FC236}">
                    <a16:creationId xmlns:a16="http://schemas.microsoft.com/office/drawing/2014/main" id="{A277C1F3-657C-3849-BCAB-D8EBCC29258F}"/>
                  </a:ext>
                </a:extLst>
              </p:cNvPr>
              <p:cNvGrpSpPr/>
              <p:nvPr/>
            </p:nvGrpSpPr>
            <p:grpSpPr>
              <a:xfrm>
                <a:off x="7797800" y="3708693"/>
                <a:ext cx="3200400" cy="818287"/>
                <a:chOff x="1193800" y="3693250"/>
                <a:chExt cx="3200400" cy="818287"/>
              </a:xfrm>
            </p:grpSpPr>
            <p:sp>
              <p:nvSpPr>
                <p:cNvPr id="14" name="Oval 13">
                  <a:extLst>
                    <a:ext uri="{FF2B5EF4-FFF2-40B4-BE49-F238E27FC236}">
                      <a16:creationId xmlns:a16="http://schemas.microsoft.com/office/drawing/2014/main" id="{C3A5816E-4DE6-6349-A202-5604BECB6581}"/>
                    </a:ext>
                  </a:extLst>
                </p:cNvPr>
                <p:cNvSpPr/>
                <p:nvPr/>
              </p:nvSpPr>
              <p:spPr>
                <a:xfrm>
                  <a:off x="1193800" y="4117837"/>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11160D7-B925-AD4B-81B1-584ECF2FD6E2}"/>
                    </a:ext>
                  </a:extLst>
                </p:cNvPr>
                <p:cNvSpPr/>
                <p:nvPr/>
              </p:nvSpPr>
              <p:spPr>
                <a:xfrm>
                  <a:off x="2794000" y="4117837"/>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Isosceles Triangle 15">
                  <a:extLst>
                    <a:ext uri="{FF2B5EF4-FFF2-40B4-BE49-F238E27FC236}">
                      <a16:creationId xmlns:a16="http://schemas.microsoft.com/office/drawing/2014/main" id="{F5D99FCC-2A89-794D-9069-1C24BB24C6BA}"/>
                    </a:ext>
                  </a:extLst>
                </p:cNvPr>
                <p:cNvSpPr/>
                <p:nvPr/>
              </p:nvSpPr>
              <p:spPr>
                <a:xfrm>
                  <a:off x="2603500" y="3952737"/>
                  <a:ext cx="381000" cy="330200"/>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122F499B-A346-E646-842D-9773EBBDABBB}"/>
                    </a:ext>
                  </a:extLst>
                </p:cNvPr>
                <p:cNvCxnSpPr/>
                <p:nvPr/>
              </p:nvCxnSpPr>
              <p:spPr>
                <a:xfrm>
                  <a:off x="2784303" y="3693250"/>
                  <a:ext cx="9697" cy="818287"/>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2" name="Teardrop 11">
                <a:extLst>
                  <a:ext uri="{FF2B5EF4-FFF2-40B4-BE49-F238E27FC236}">
                    <a16:creationId xmlns:a16="http://schemas.microsoft.com/office/drawing/2014/main" id="{F64656AF-03CD-0046-A18C-43CB85157BEF}"/>
                  </a:ext>
                </a:extLst>
              </p:cNvPr>
              <p:cNvSpPr/>
              <p:nvPr/>
            </p:nvSpPr>
            <p:spPr>
              <a:xfrm rot="5400000">
                <a:off x="7047144" y="4368377"/>
                <a:ext cx="1003300" cy="317207"/>
              </a:xfrm>
              <a:prstGeom prst="teardrop">
                <a:avLst>
                  <a:gd name="adj" fmla="val 142105"/>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3" name="Teardrop 12">
                <a:extLst>
                  <a:ext uri="{FF2B5EF4-FFF2-40B4-BE49-F238E27FC236}">
                    <a16:creationId xmlns:a16="http://schemas.microsoft.com/office/drawing/2014/main" id="{73AF9505-9D71-E442-A35F-278ADCC16D0A}"/>
                  </a:ext>
                </a:extLst>
              </p:cNvPr>
              <p:cNvSpPr/>
              <p:nvPr/>
            </p:nvSpPr>
            <p:spPr>
              <a:xfrm rot="16200000" flipH="1">
                <a:off x="10738748" y="4368377"/>
                <a:ext cx="1003300" cy="317207"/>
              </a:xfrm>
              <a:prstGeom prst="teardrop">
                <a:avLst>
                  <a:gd name="adj" fmla="val 142105"/>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cxnSp>
          <p:nvCxnSpPr>
            <p:cNvPr id="21" name="Straight Arrow Connector 20">
              <a:extLst>
                <a:ext uri="{FF2B5EF4-FFF2-40B4-BE49-F238E27FC236}">
                  <a16:creationId xmlns:a16="http://schemas.microsoft.com/office/drawing/2014/main" id="{8FD6945C-C773-9841-A7BE-C361182D610B}"/>
                </a:ext>
              </a:extLst>
            </p:cNvPr>
            <p:cNvCxnSpPr>
              <a:cxnSpLocks/>
            </p:cNvCxnSpPr>
            <p:nvPr/>
          </p:nvCxnSpPr>
          <p:spPr>
            <a:xfrm>
              <a:off x="5994651" y="2669331"/>
              <a:ext cx="3223547"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2" name="Straight Arrow Connector 21">
              <a:extLst>
                <a:ext uri="{FF2B5EF4-FFF2-40B4-BE49-F238E27FC236}">
                  <a16:creationId xmlns:a16="http://schemas.microsoft.com/office/drawing/2014/main" id="{7452E44B-9F3D-9D4A-91B5-A3506088EA45}"/>
                </a:ext>
              </a:extLst>
            </p:cNvPr>
            <p:cNvCxnSpPr>
              <a:cxnSpLocks/>
            </p:cNvCxnSpPr>
            <p:nvPr/>
          </p:nvCxnSpPr>
          <p:spPr>
            <a:xfrm>
              <a:off x="6136253" y="3507531"/>
              <a:ext cx="2946400"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6D1D563-A163-E74E-A3FC-42EF8AE7E0A2}"/>
                    </a:ext>
                  </a:extLst>
                </p:cNvPr>
                <p:cNvSpPr txBox="1"/>
                <p:nvPr/>
              </p:nvSpPr>
              <p:spPr>
                <a:xfrm>
                  <a:off x="7427499" y="3596868"/>
                  <a:ext cx="381002" cy="525141"/>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tx1">
                                    <a:lumMod val="50000"/>
                                  </a:schemeClr>
                                </a:solidFill>
                                <a:latin typeface="Cambria Math" panose="02040503050406030204" pitchFamily="18" charset="0"/>
                              </a:rPr>
                            </m:ctrlPr>
                          </m:sSubPr>
                          <m:e>
                            <m:r>
                              <a:rPr lang="en-GB" i="1">
                                <a:solidFill>
                                  <a:schemeClr val="tx1">
                                    <a:lumMod val="50000"/>
                                  </a:schemeClr>
                                </a:solidFill>
                                <a:latin typeface="Cambria Math" panose="02040503050406030204" pitchFamily="18" charset="0"/>
                              </a:rPr>
                              <m:t>𝐴</m:t>
                            </m:r>
                          </m:e>
                          <m:sub>
                            <m:r>
                              <a:rPr lang="en-GB" i="1">
                                <a:solidFill>
                                  <a:schemeClr val="tx1">
                                    <a:lumMod val="50000"/>
                                  </a:schemeClr>
                                </a:solidFill>
                                <a:latin typeface="Cambria Math" panose="02040503050406030204" pitchFamily="18" charset="0"/>
                              </a:rPr>
                              <m:t>𝐸</m:t>
                            </m:r>
                          </m:sub>
                        </m:sSub>
                      </m:oMath>
                    </m:oMathPara>
                  </a14:m>
                  <a:endParaRPr lang="en-GB" dirty="0">
                    <a:solidFill>
                      <a:schemeClr val="tx1">
                        <a:lumMod val="50000"/>
                      </a:schemeClr>
                    </a:solidFill>
                  </a:endParaRPr>
                </a:p>
              </p:txBody>
            </p:sp>
          </mc:Choice>
          <mc:Fallback xmlns="">
            <p:sp>
              <p:nvSpPr>
                <p:cNvPr id="23" name="TextBox 22">
                  <a:extLst>
                    <a:ext uri="{FF2B5EF4-FFF2-40B4-BE49-F238E27FC236}">
                      <a16:creationId xmlns:a16="http://schemas.microsoft.com/office/drawing/2014/main" id="{66D1D563-A163-E74E-A3FC-42EF8AE7E0A2}"/>
                    </a:ext>
                  </a:extLst>
                </p:cNvPr>
                <p:cNvSpPr txBox="1">
                  <a:spLocks noRot="1" noChangeAspect="1" noMove="1" noResize="1" noEditPoints="1" noAdjustHandles="1" noChangeArrowheads="1" noChangeShapeType="1" noTextEdit="1"/>
                </p:cNvSpPr>
                <p:nvPr/>
              </p:nvSpPr>
              <p:spPr>
                <a:xfrm>
                  <a:off x="7427499" y="3596868"/>
                  <a:ext cx="381002" cy="525141"/>
                </a:xfrm>
                <a:prstGeom prst="rect">
                  <a:avLst/>
                </a:prstGeom>
                <a:blipFill>
                  <a:blip r:embed="rId6"/>
                  <a:stretch>
                    <a:fillRect l="-363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ECE31E3-B485-1246-A857-7E20435ECEBD}"/>
                    </a:ext>
                  </a:extLst>
                </p:cNvPr>
                <p:cNvSpPr txBox="1"/>
                <p:nvPr/>
              </p:nvSpPr>
              <p:spPr>
                <a:xfrm>
                  <a:off x="7427499" y="2760852"/>
                  <a:ext cx="381002" cy="525141"/>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i="1">
                            <a:solidFill>
                              <a:schemeClr val="tx1">
                                <a:lumMod val="50000"/>
                              </a:schemeClr>
                            </a:solidFill>
                            <a:latin typeface="Cambria Math" panose="02040503050406030204" pitchFamily="18" charset="0"/>
                          </a:rPr>
                          <m:t>𝐴</m:t>
                        </m:r>
                      </m:oMath>
                    </m:oMathPara>
                  </a14:m>
                  <a:endParaRPr lang="en-GB" dirty="0">
                    <a:solidFill>
                      <a:schemeClr val="tx1">
                        <a:lumMod val="50000"/>
                      </a:schemeClr>
                    </a:solidFill>
                  </a:endParaRPr>
                </a:p>
              </p:txBody>
            </p:sp>
          </mc:Choice>
          <mc:Fallback xmlns="">
            <p:sp>
              <p:nvSpPr>
                <p:cNvPr id="25" name="TextBox 24">
                  <a:extLst>
                    <a:ext uri="{FF2B5EF4-FFF2-40B4-BE49-F238E27FC236}">
                      <a16:creationId xmlns:a16="http://schemas.microsoft.com/office/drawing/2014/main" id="{6ECE31E3-B485-1246-A857-7E20435ECEBD}"/>
                    </a:ext>
                  </a:extLst>
                </p:cNvPr>
                <p:cNvSpPr txBox="1">
                  <a:spLocks noRot="1" noChangeAspect="1" noMove="1" noResize="1" noEditPoints="1" noAdjustHandles="1" noChangeArrowheads="1" noChangeShapeType="1" noTextEdit="1"/>
                </p:cNvSpPr>
                <p:nvPr/>
              </p:nvSpPr>
              <p:spPr>
                <a:xfrm>
                  <a:off x="7427499" y="2760852"/>
                  <a:ext cx="381002" cy="525141"/>
                </a:xfrm>
                <a:prstGeom prst="rect">
                  <a:avLst/>
                </a:prstGeom>
                <a:blipFill>
                  <a:blip r:embed="rId7"/>
                  <a:stretch>
                    <a:fillRect l="-18182"/>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Google Shape;101;g6b1ba9cacb_0_0">
                <a:extLst>
                  <a:ext uri="{FF2B5EF4-FFF2-40B4-BE49-F238E27FC236}">
                    <a16:creationId xmlns:a16="http://schemas.microsoft.com/office/drawing/2014/main" id="{1BF2893B-FF50-4F40-912E-CC0892497964}"/>
                  </a:ext>
                </a:extLst>
              </p:cNvPr>
              <p:cNvSpPr txBox="1">
                <a:spLocks/>
              </p:cNvSpPr>
              <p:nvPr/>
            </p:nvSpPr>
            <p:spPr>
              <a:xfrm>
                <a:off x="3162300" y="1670826"/>
                <a:ext cx="2819400" cy="1375940"/>
              </a:xfrm>
              <a:prstGeom prst="roundRect">
                <a:avLst/>
              </a:prstGeom>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sSub>
                        <m:sSubPr>
                          <m:ctrlPr>
                            <a:rPr lang="ar-AE" i="1">
                              <a:solidFill>
                                <a:schemeClr val="bg1">
                                  <a:lumMod val="65000"/>
                                </a:schemeClr>
                              </a:solidFill>
                              <a:latin typeface="Cambria Math" panose="02040503050406030204" pitchFamily="18" charset="0"/>
                            </a:rPr>
                          </m:ctrlPr>
                        </m:sSubPr>
                        <m:e>
                          <m:r>
                            <a:rPr lang="ar-AE" i="1">
                              <a:solidFill>
                                <a:schemeClr val="bg1">
                                  <a:lumMod val="65000"/>
                                </a:schemeClr>
                              </a:solidFill>
                              <a:latin typeface="Cambria Math" panose="02040503050406030204" pitchFamily="18" charset="0"/>
                            </a:rPr>
                            <m:t>𝑀</m:t>
                          </m:r>
                        </m:e>
                        <m:sub>
                          <m:r>
                            <a:rPr lang="ar-AE" i="1">
                              <a:solidFill>
                                <a:schemeClr val="bg1">
                                  <a:lumMod val="65000"/>
                                </a:schemeClr>
                              </a:solidFill>
                              <a:latin typeface="Cambria Math" panose="02040503050406030204" pitchFamily="18" charset="0"/>
                            </a:rPr>
                            <m:t>𝐹</m:t>
                          </m:r>
                        </m:sub>
                      </m:sSub>
                      <m:r>
                        <a:rPr lang="ar-AE" i="1">
                          <a:solidFill>
                            <a:schemeClr val="bg1">
                              <a:lumMod val="65000"/>
                            </a:schemeClr>
                          </a:solidFill>
                          <a:latin typeface="Cambria Math" panose="02040503050406030204" pitchFamily="18" charset="0"/>
                        </a:rPr>
                        <m:t>=</m:t>
                      </m:r>
                      <m:f>
                        <m:fPr>
                          <m:ctrlPr>
                            <a:rPr lang="ar-AE" i="1">
                              <a:solidFill>
                                <a:schemeClr val="bg1">
                                  <a:lumMod val="65000"/>
                                </a:schemeClr>
                              </a:solidFill>
                              <a:latin typeface="Cambria Math" panose="02040503050406030204" pitchFamily="18" charset="0"/>
                            </a:rPr>
                          </m:ctrlPr>
                        </m:fPr>
                        <m:num>
                          <m:sSub>
                            <m:sSubPr>
                              <m:ctrlPr>
                                <a:rPr lang="ar-AE" i="1">
                                  <a:solidFill>
                                    <a:schemeClr val="bg1">
                                      <a:lumMod val="65000"/>
                                    </a:schemeClr>
                                  </a:solidFill>
                                  <a:latin typeface="Cambria Math" panose="02040503050406030204" pitchFamily="18" charset="0"/>
                                </a:rPr>
                              </m:ctrlPr>
                            </m:sSubPr>
                            <m:e>
                              <m:r>
                                <a:rPr lang="ar-AE" i="1">
                                  <a:solidFill>
                                    <a:schemeClr val="bg1">
                                      <a:lumMod val="65000"/>
                                    </a:schemeClr>
                                  </a:solidFill>
                                  <a:latin typeface="Cambria Math" panose="02040503050406030204" pitchFamily="18" charset="0"/>
                                </a:rPr>
                                <m:t>𝑇</m:t>
                              </m:r>
                            </m:e>
                            <m:sub>
                              <m:r>
                                <a:rPr lang="ar-AE" i="1">
                                  <a:solidFill>
                                    <a:schemeClr val="bg1">
                                      <a:lumMod val="65000"/>
                                    </a:schemeClr>
                                  </a:solidFill>
                                  <a:latin typeface="Cambria Math" panose="02040503050406030204" pitchFamily="18" charset="0"/>
                                </a:rPr>
                                <m:t>𝑇</m:t>
                              </m:r>
                            </m:sub>
                          </m:sSub>
                        </m:num>
                        <m:den>
                          <m:r>
                            <a:rPr lang="ar-AE" i="1">
                              <a:solidFill>
                                <a:schemeClr val="bg1">
                                  <a:lumMod val="65000"/>
                                </a:schemeClr>
                              </a:solidFill>
                              <a:latin typeface="Cambria Math" panose="02040503050406030204" pitchFamily="18" charset="0"/>
                            </a:rPr>
                            <m:t>𝑃</m:t>
                          </m:r>
                        </m:den>
                      </m:f>
                      <m:rad>
                        <m:radPr>
                          <m:degHide m:val="on"/>
                          <m:ctrlPr>
                            <a:rPr lang="ar-AE" i="1">
                              <a:solidFill>
                                <a:schemeClr val="bg1">
                                  <a:lumMod val="65000"/>
                                </a:schemeClr>
                              </a:solidFill>
                              <a:latin typeface="Cambria Math" panose="02040503050406030204" pitchFamily="18" charset="0"/>
                            </a:rPr>
                          </m:ctrlPr>
                        </m:radPr>
                        <m:deg/>
                        <m:e>
                          <m:f>
                            <m:fPr>
                              <m:ctrlPr>
                                <a:rPr lang="ar-AE" i="1">
                                  <a:solidFill>
                                    <a:schemeClr val="bg1">
                                      <a:lumMod val="65000"/>
                                    </a:schemeClr>
                                  </a:solidFill>
                                  <a:latin typeface="Cambria Math" panose="02040503050406030204" pitchFamily="18" charset="0"/>
                                </a:rPr>
                              </m:ctrlPr>
                            </m:fPr>
                            <m:num>
                              <m:sSub>
                                <m:sSubPr>
                                  <m:ctrlPr>
                                    <a:rPr lang="ar-AE" i="1">
                                      <a:solidFill>
                                        <a:schemeClr val="bg1">
                                          <a:lumMod val="65000"/>
                                        </a:schemeClr>
                                      </a:solidFill>
                                      <a:latin typeface="Cambria Math" panose="02040503050406030204" pitchFamily="18" charset="0"/>
                                    </a:rPr>
                                  </m:ctrlPr>
                                </m:sSubPr>
                                <m:e>
                                  <m:r>
                                    <a:rPr lang="ar-AE" i="1">
                                      <a:solidFill>
                                        <a:schemeClr val="bg1">
                                          <a:lumMod val="65000"/>
                                        </a:schemeClr>
                                      </a:solidFill>
                                      <a:latin typeface="Cambria Math" panose="02040503050406030204" pitchFamily="18" charset="0"/>
                                    </a:rPr>
                                    <m:t>𝑇</m:t>
                                  </m:r>
                                </m:e>
                                <m:sub>
                                  <m:r>
                                    <a:rPr lang="ar-AE" i="1">
                                      <a:solidFill>
                                        <a:schemeClr val="bg1">
                                          <a:lumMod val="65000"/>
                                        </a:schemeClr>
                                      </a:solidFill>
                                      <a:latin typeface="Cambria Math" panose="02040503050406030204" pitchFamily="18" charset="0"/>
                                    </a:rPr>
                                    <m:t>𝑇</m:t>
                                  </m:r>
                                </m:sub>
                              </m:sSub>
                            </m:num>
                            <m:den>
                              <m:r>
                                <a:rPr lang="ar-AE" i="1">
                                  <a:solidFill>
                                    <a:schemeClr val="bg1">
                                      <a:lumMod val="65000"/>
                                    </a:schemeClr>
                                  </a:solidFill>
                                  <a:latin typeface="Cambria Math" panose="02040503050406030204" pitchFamily="18" charset="0"/>
                                </a:rPr>
                                <m:t>2</m:t>
                              </m:r>
                              <m:r>
                                <a:rPr lang="ar-AE" i="1">
                                  <a:solidFill>
                                    <a:schemeClr val="bg1">
                                      <a:lumMod val="65000"/>
                                    </a:schemeClr>
                                  </a:solidFill>
                                  <a:latin typeface="Cambria Math" panose="02040503050406030204" pitchFamily="18" charset="0"/>
                                </a:rPr>
                                <m:t>𝜌</m:t>
                              </m:r>
                              <m:r>
                                <a:rPr lang="ar-AE" i="1">
                                  <a:solidFill>
                                    <a:schemeClr val="bg1">
                                      <a:lumMod val="65000"/>
                                    </a:schemeClr>
                                  </a:solidFill>
                                  <a:latin typeface="Cambria Math" panose="02040503050406030204" pitchFamily="18" charset="0"/>
                                </a:rPr>
                                <m:t>𝐴</m:t>
                              </m:r>
                            </m:den>
                          </m:f>
                        </m:e>
                      </m:rad>
                    </m:oMath>
                  </m:oMathPara>
                </a14:m>
                <a:endParaRPr lang="ar-AE" dirty="0"/>
              </a:p>
              <a:p>
                <a:pPr marL="0" indent="0">
                  <a:buNone/>
                </a:pPr>
                <a:endParaRPr lang="ar-AE" dirty="0"/>
              </a:p>
              <a:p>
                <a:pPr marL="0" indent="0">
                  <a:buNone/>
                </a:pPr>
                <a:endParaRPr lang="ar-AE" dirty="0"/>
              </a:p>
            </p:txBody>
          </p:sp>
        </mc:Choice>
        <mc:Fallback xmlns="">
          <p:sp>
            <p:nvSpPr>
              <p:cNvPr id="26" name="Google Shape;101;g6b1ba9cacb_0_0">
                <a:extLst>
                  <a:ext uri="{FF2B5EF4-FFF2-40B4-BE49-F238E27FC236}">
                    <a16:creationId xmlns:a16="http://schemas.microsoft.com/office/drawing/2014/main" id="{1BF2893B-FF50-4F40-912E-CC0892497964}"/>
                  </a:ext>
                </a:extLst>
              </p:cNvPr>
              <p:cNvSpPr txBox="1">
                <a:spLocks noRot="1" noChangeAspect="1" noMove="1" noResize="1" noEditPoints="1" noAdjustHandles="1" noChangeArrowheads="1" noChangeShapeType="1" noTextEdit="1"/>
              </p:cNvSpPr>
              <p:nvPr/>
            </p:nvSpPr>
            <p:spPr>
              <a:xfrm>
                <a:off x="3162300" y="1670826"/>
                <a:ext cx="2819400" cy="1375940"/>
              </a:xfrm>
              <a:prstGeom prst="roundRect">
                <a:avLst/>
              </a:prstGeom>
              <a:blipFill>
                <a:blip r:embed="rId8"/>
                <a:stretch>
                  <a:fillRect l="-1333" b="-76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Google Shape;101;g6b1ba9cacb_0_0">
                <a:extLst>
                  <a:ext uri="{FF2B5EF4-FFF2-40B4-BE49-F238E27FC236}">
                    <a16:creationId xmlns:a16="http://schemas.microsoft.com/office/drawing/2014/main" id="{E0C73548-237E-A543-9193-BFFEA785CFF2}"/>
                  </a:ext>
                </a:extLst>
              </p:cNvPr>
              <p:cNvSpPr txBox="1">
                <a:spLocks/>
              </p:cNvSpPr>
              <p:nvPr/>
            </p:nvSpPr>
            <p:spPr>
              <a:xfrm>
                <a:off x="5356213" y="5677917"/>
                <a:ext cx="3429000" cy="6712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𝜎</m:t>
                      </m:r>
                      <m:r>
                        <a:rPr lang="en-GB" i="1">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𝐴</m:t>
                              </m:r>
                            </m:e>
                            <m:sub>
                              <m:r>
                                <a:rPr lang="en-GB" i="1">
                                  <a:latin typeface="Cambria Math" panose="02040503050406030204" pitchFamily="18" charset="0"/>
                                </a:rPr>
                                <m:t>𝐸</m:t>
                              </m:r>
                            </m:sub>
                          </m:sSub>
                        </m:num>
                        <m:den>
                          <m:r>
                            <a:rPr lang="en-GB" i="1">
                              <a:latin typeface="Cambria Math" panose="02040503050406030204" pitchFamily="18" charset="0"/>
                            </a:rPr>
                            <m:t>𝐴</m:t>
                          </m:r>
                        </m:den>
                      </m:f>
                    </m:oMath>
                  </m:oMathPara>
                </a14:m>
                <a:endParaRPr lang="ar-AE" dirty="0"/>
              </a:p>
              <a:p>
                <a:pPr marL="0" indent="0">
                  <a:buNone/>
                </a:pPr>
                <a:endParaRPr lang="ar-AE" dirty="0"/>
              </a:p>
              <a:p>
                <a:pPr marL="0" indent="0">
                  <a:buNone/>
                </a:pPr>
                <a:endParaRPr lang="ar-AE" dirty="0"/>
              </a:p>
            </p:txBody>
          </p:sp>
        </mc:Choice>
        <mc:Fallback xmlns="">
          <p:sp>
            <p:nvSpPr>
              <p:cNvPr id="27" name="Google Shape;101;g6b1ba9cacb_0_0">
                <a:extLst>
                  <a:ext uri="{FF2B5EF4-FFF2-40B4-BE49-F238E27FC236}">
                    <a16:creationId xmlns:a16="http://schemas.microsoft.com/office/drawing/2014/main" id="{E0C73548-237E-A543-9193-BFFEA785CFF2}"/>
                  </a:ext>
                </a:extLst>
              </p:cNvPr>
              <p:cNvSpPr txBox="1">
                <a:spLocks noRot="1" noChangeAspect="1" noMove="1" noResize="1" noEditPoints="1" noAdjustHandles="1" noChangeArrowheads="1" noChangeShapeType="1" noTextEdit="1"/>
              </p:cNvSpPr>
              <p:nvPr/>
            </p:nvSpPr>
            <p:spPr>
              <a:xfrm>
                <a:off x="5356213" y="5677917"/>
                <a:ext cx="3429000" cy="671227"/>
              </a:xfrm>
              <a:prstGeom prst="rect">
                <a:avLst/>
              </a:prstGeom>
              <a:blipFill>
                <a:blip r:embed="rId9"/>
                <a:stretch>
                  <a:fillRect l="-3690" t="-3704" b="-192593"/>
                </a:stretch>
              </a:blipFill>
              <a:ln>
                <a:noFill/>
              </a:ln>
            </p:spPr>
            <p:txBody>
              <a:bodyPr/>
              <a:lstStyle/>
              <a:p>
                <a:r>
                  <a:rPr lang="en-US">
                    <a:noFill/>
                  </a:rPr>
                  <a:t> </a:t>
                </a:r>
              </a:p>
            </p:txBody>
          </p:sp>
        </mc:Fallback>
      </mc:AlternateContent>
      <p:sp>
        <p:nvSpPr>
          <p:cNvPr id="28" name="Right Arrow 27">
            <a:extLst>
              <a:ext uri="{FF2B5EF4-FFF2-40B4-BE49-F238E27FC236}">
                <a16:creationId xmlns:a16="http://schemas.microsoft.com/office/drawing/2014/main" id="{84A332D2-926B-354F-A142-A7985843B217}"/>
              </a:ext>
            </a:extLst>
          </p:cNvPr>
          <p:cNvSpPr/>
          <p:nvPr/>
        </p:nvSpPr>
        <p:spPr>
          <a:xfrm>
            <a:off x="4171951" y="3702159"/>
            <a:ext cx="800100" cy="6539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3" name="TextBox 2">
            <a:extLst>
              <a:ext uri="{FF2B5EF4-FFF2-40B4-BE49-F238E27FC236}">
                <a16:creationId xmlns:a16="http://schemas.microsoft.com/office/drawing/2014/main" id="{0B40BB6D-9715-DE49-B320-D3966B1C41AC}"/>
              </a:ext>
            </a:extLst>
          </p:cNvPr>
          <p:cNvSpPr txBox="1"/>
          <p:nvPr/>
        </p:nvSpPr>
        <p:spPr>
          <a:xfrm>
            <a:off x="357393" y="6143824"/>
            <a:ext cx="1636735" cy="307777"/>
          </a:xfrm>
          <a:prstGeom prst="rect">
            <a:avLst/>
          </a:prstGeom>
          <a:noFill/>
        </p:spPr>
        <p:txBody>
          <a:bodyPr wrap="square" rtlCol="0">
            <a:spAutoFit/>
          </a:bodyPr>
          <a:lstStyle/>
          <a:p>
            <a:r>
              <a:rPr lang="en-US" sz="1400" i="1" dirty="0"/>
              <a:t>Pereira (2008)</a:t>
            </a:r>
          </a:p>
        </p:txBody>
      </p:sp>
    </p:spTree>
    <p:extLst>
      <p:ext uri="{BB962C8B-B14F-4D97-AF65-F5344CB8AC3E}">
        <p14:creationId xmlns:p14="http://schemas.microsoft.com/office/powerpoint/2010/main" val="4139609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EDBF8-3BF6-FB4A-85C2-27D64CD59C79}"/>
              </a:ext>
            </a:extLst>
          </p:cNvPr>
          <p:cNvSpPr>
            <a:spLocks noGrp="1"/>
          </p:cNvSpPr>
          <p:nvPr>
            <p:ph type="title"/>
          </p:nvPr>
        </p:nvSpPr>
        <p:spPr/>
        <p:txBody>
          <a:bodyPr/>
          <a:lstStyle/>
          <a:p>
            <a:r>
              <a:rPr lang="en-US" dirty="0"/>
              <a:t>Diffuser Problem</a:t>
            </a:r>
          </a:p>
        </p:txBody>
      </p:sp>
      <p:sp>
        <p:nvSpPr>
          <p:cNvPr id="2" name="Slide Number Placeholder 1">
            <a:extLst>
              <a:ext uri="{FF2B5EF4-FFF2-40B4-BE49-F238E27FC236}">
                <a16:creationId xmlns:a16="http://schemas.microsoft.com/office/drawing/2014/main" id="{22C263C9-09D1-4145-8E4C-F0522DC3627B}"/>
              </a:ext>
            </a:extLst>
          </p:cNvPr>
          <p:cNvSpPr>
            <a:spLocks noGrp="1"/>
          </p:cNvSpPr>
          <p:nvPr>
            <p:ph type="sldNum" sz="quarter" idx="10"/>
          </p:nvPr>
        </p:nvSpPr>
        <p:spPr/>
        <p:txBody>
          <a:bodyPr/>
          <a:lstStyle/>
          <a:p>
            <a:pPr>
              <a:defRPr/>
            </a:pPr>
            <a:fld id="{8BF815B8-2D4A-4253-9F2E-A45356D9F663}" type="slidenum">
              <a:rPr lang="en-GB" smtClean="0"/>
              <a:pPr>
                <a:defRPr/>
              </a:pPr>
              <a:t>6</a:t>
            </a:fld>
            <a:endParaRPr lang="en-GB"/>
          </a:p>
        </p:txBody>
      </p:sp>
      <p:grpSp>
        <p:nvGrpSpPr>
          <p:cNvPr id="5" name="Group 4">
            <a:extLst>
              <a:ext uri="{FF2B5EF4-FFF2-40B4-BE49-F238E27FC236}">
                <a16:creationId xmlns:a16="http://schemas.microsoft.com/office/drawing/2014/main" id="{CF80EFF8-F262-694E-B3BD-421C26546BC6}"/>
              </a:ext>
            </a:extLst>
          </p:cNvPr>
          <p:cNvGrpSpPr/>
          <p:nvPr/>
        </p:nvGrpSpPr>
        <p:grpSpPr>
          <a:xfrm>
            <a:off x="1070107" y="2138248"/>
            <a:ext cx="2498955" cy="2346975"/>
            <a:chOff x="2977723" y="2441165"/>
            <a:chExt cx="3183521" cy="3000059"/>
          </a:xfrm>
        </p:grpSpPr>
        <p:grpSp>
          <p:nvGrpSpPr>
            <p:cNvPr id="27" name="Group 26">
              <a:extLst>
                <a:ext uri="{FF2B5EF4-FFF2-40B4-BE49-F238E27FC236}">
                  <a16:creationId xmlns:a16="http://schemas.microsoft.com/office/drawing/2014/main" id="{D816FEA4-7129-FE47-9D77-7F5BDD50CCF8}"/>
                </a:ext>
              </a:extLst>
            </p:cNvPr>
            <p:cNvGrpSpPr/>
            <p:nvPr/>
          </p:nvGrpSpPr>
          <p:grpSpPr>
            <a:xfrm>
              <a:off x="3444061" y="2441165"/>
              <a:ext cx="2250844" cy="575502"/>
              <a:chOff x="1193800" y="3693250"/>
              <a:chExt cx="3200400" cy="818287"/>
            </a:xfrm>
          </p:grpSpPr>
          <p:sp>
            <p:nvSpPr>
              <p:cNvPr id="30" name="Oval 29">
                <a:extLst>
                  <a:ext uri="{FF2B5EF4-FFF2-40B4-BE49-F238E27FC236}">
                    <a16:creationId xmlns:a16="http://schemas.microsoft.com/office/drawing/2014/main" id="{15EE8062-0566-F640-867F-F21CBF8A9373}"/>
                  </a:ext>
                </a:extLst>
              </p:cNvPr>
              <p:cNvSpPr/>
              <p:nvPr/>
            </p:nvSpPr>
            <p:spPr>
              <a:xfrm>
                <a:off x="1193800" y="4117837"/>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A55CEBE8-42BA-C648-90FF-F9FA5CE83D21}"/>
                  </a:ext>
                </a:extLst>
              </p:cNvPr>
              <p:cNvSpPr/>
              <p:nvPr/>
            </p:nvSpPr>
            <p:spPr>
              <a:xfrm>
                <a:off x="2794000" y="4117837"/>
                <a:ext cx="1600200" cy="1874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Isosceles Triangle 15">
                <a:extLst>
                  <a:ext uri="{FF2B5EF4-FFF2-40B4-BE49-F238E27FC236}">
                    <a16:creationId xmlns:a16="http://schemas.microsoft.com/office/drawing/2014/main" id="{97033E86-1E85-8D41-9007-EB539E223BD6}"/>
                  </a:ext>
                </a:extLst>
              </p:cNvPr>
              <p:cNvSpPr/>
              <p:nvPr/>
            </p:nvSpPr>
            <p:spPr>
              <a:xfrm>
                <a:off x="2603500" y="3952737"/>
                <a:ext cx="381000" cy="330200"/>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id="{BF773CE4-DE4B-B943-8464-9031A713A026}"/>
                  </a:ext>
                </a:extLst>
              </p:cNvPr>
              <p:cNvCxnSpPr/>
              <p:nvPr/>
            </p:nvCxnSpPr>
            <p:spPr>
              <a:xfrm>
                <a:off x="2784303" y="3693250"/>
                <a:ext cx="9697" cy="818287"/>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9" name="Teardrop 28">
              <a:extLst>
                <a:ext uri="{FF2B5EF4-FFF2-40B4-BE49-F238E27FC236}">
                  <a16:creationId xmlns:a16="http://schemas.microsoft.com/office/drawing/2014/main" id="{5222DD9A-A93E-CF4F-ACA8-D7C1C77AC926}"/>
                </a:ext>
              </a:extLst>
            </p:cNvPr>
            <p:cNvSpPr/>
            <p:nvPr/>
          </p:nvSpPr>
          <p:spPr>
            <a:xfrm rot="15533138" flipH="1">
              <a:off x="4638489" y="3918469"/>
              <a:ext cx="2822541" cy="222969"/>
            </a:xfrm>
            <a:prstGeom prst="teardrop">
              <a:avLst>
                <a:gd name="adj" fmla="val 142105"/>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4" name="Teardrop 33">
              <a:extLst>
                <a:ext uri="{FF2B5EF4-FFF2-40B4-BE49-F238E27FC236}">
                  <a16:creationId xmlns:a16="http://schemas.microsoft.com/office/drawing/2014/main" id="{B9DA0D87-3C0C-974B-8AAD-50061C48BCA3}"/>
                </a:ext>
              </a:extLst>
            </p:cNvPr>
            <p:cNvSpPr/>
            <p:nvPr/>
          </p:nvSpPr>
          <p:spPr>
            <a:xfrm rot="6066862">
              <a:off x="1677937" y="3918469"/>
              <a:ext cx="2822541" cy="222969"/>
            </a:xfrm>
            <a:prstGeom prst="teardrop">
              <a:avLst>
                <a:gd name="adj" fmla="val 142105"/>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088BE83A-1912-824E-ABDA-15F85351C266}"/>
              </a:ext>
            </a:extLst>
          </p:cNvPr>
          <p:cNvGrpSpPr/>
          <p:nvPr/>
        </p:nvGrpSpPr>
        <p:grpSpPr>
          <a:xfrm>
            <a:off x="6930883" y="2138248"/>
            <a:ext cx="1395594" cy="861640"/>
            <a:chOff x="5383701" y="2407099"/>
            <a:chExt cx="2050730" cy="1564771"/>
          </a:xfrm>
        </p:grpSpPr>
        <p:sp>
          <p:nvSpPr>
            <p:cNvPr id="36" name="Diagonal Stripe 35">
              <a:extLst>
                <a:ext uri="{FF2B5EF4-FFF2-40B4-BE49-F238E27FC236}">
                  <a16:creationId xmlns:a16="http://schemas.microsoft.com/office/drawing/2014/main" id="{7D29F7AE-975B-CC43-A809-21F0BC5248A9}"/>
                </a:ext>
              </a:extLst>
            </p:cNvPr>
            <p:cNvSpPr/>
            <p:nvPr/>
          </p:nvSpPr>
          <p:spPr bwMode="auto">
            <a:xfrm flipH="1">
              <a:off x="5383701" y="3293918"/>
              <a:ext cx="678003" cy="677952"/>
            </a:xfrm>
            <a:prstGeom prst="diagStripe">
              <a:avLst>
                <a:gd name="adj" fmla="val 55365"/>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Diagonal Stripe 36">
              <a:extLst>
                <a:ext uri="{FF2B5EF4-FFF2-40B4-BE49-F238E27FC236}">
                  <a16:creationId xmlns:a16="http://schemas.microsoft.com/office/drawing/2014/main" id="{5DFDBEA4-0978-9548-A660-D7DC56B595AE}"/>
                </a:ext>
              </a:extLst>
            </p:cNvPr>
            <p:cNvSpPr/>
            <p:nvPr/>
          </p:nvSpPr>
          <p:spPr bwMode="auto">
            <a:xfrm>
              <a:off x="6061704" y="2407099"/>
              <a:ext cx="1372727" cy="1563499"/>
            </a:xfrm>
            <a:prstGeom prst="diagStripe">
              <a:avLst>
                <a:gd name="adj" fmla="val 80571"/>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5E8A8B2-AD0F-4C4D-9A79-13CC2C9256BF}"/>
                  </a:ext>
                </a:extLst>
              </p:cNvPr>
              <p:cNvSpPr txBox="1"/>
              <p:nvPr/>
            </p:nvSpPr>
            <p:spPr>
              <a:xfrm>
                <a:off x="5208275" y="2272631"/>
                <a:ext cx="200544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𝑀</m:t>
                          </m:r>
                        </m:e>
                        <m:sub>
                          <m:r>
                            <a:rPr lang="en-GB" sz="4000" b="0" i="1" smtClean="0">
                              <a:latin typeface="Cambria Math" panose="02040503050406030204" pitchFamily="18" charset="0"/>
                            </a:rPr>
                            <m:t>𝐹</m:t>
                          </m:r>
                        </m:sub>
                      </m:sSub>
                    </m:oMath>
                  </m:oMathPara>
                </a14:m>
                <a:endParaRPr lang="en-US" dirty="0"/>
              </a:p>
            </p:txBody>
          </p:sp>
        </mc:Choice>
        <mc:Fallback xmlns="">
          <p:sp>
            <p:nvSpPr>
              <p:cNvPr id="39" name="TextBox 38">
                <a:extLst>
                  <a:ext uri="{FF2B5EF4-FFF2-40B4-BE49-F238E27FC236}">
                    <a16:creationId xmlns:a16="http://schemas.microsoft.com/office/drawing/2014/main" id="{75E8A8B2-AD0F-4C4D-9A79-13CC2C9256BF}"/>
                  </a:ext>
                </a:extLst>
              </p:cNvPr>
              <p:cNvSpPr txBox="1">
                <a:spLocks noRot="1" noChangeAspect="1" noMove="1" noResize="1" noEditPoints="1" noAdjustHandles="1" noChangeArrowheads="1" noChangeShapeType="1" noTextEdit="1"/>
              </p:cNvSpPr>
              <p:nvPr/>
            </p:nvSpPr>
            <p:spPr>
              <a:xfrm>
                <a:off x="5208275" y="2272631"/>
                <a:ext cx="2005445" cy="707886"/>
              </a:xfrm>
              <a:prstGeom prst="rect">
                <a:avLst/>
              </a:prstGeom>
              <a:blipFill>
                <a:blip r:embed="rId3"/>
                <a:stretch>
                  <a:fillRect b="-7018"/>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B74F6574-F251-374C-932C-DD945739E8FC}"/>
              </a:ext>
            </a:extLst>
          </p:cNvPr>
          <p:cNvSpPr txBox="1"/>
          <p:nvPr/>
        </p:nvSpPr>
        <p:spPr>
          <a:xfrm>
            <a:off x="4279776" y="3566853"/>
            <a:ext cx="2651107" cy="707886"/>
          </a:xfrm>
          <a:prstGeom prst="rect">
            <a:avLst/>
          </a:prstGeom>
          <a:noFill/>
        </p:spPr>
        <p:txBody>
          <a:bodyPr wrap="square" rtlCol="0">
            <a:spAutoFit/>
          </a:bodyPr>
          <a:lstStyle/>
          <a:p>
            <a:r>
              <a:rPr lang="en-US" sz="4000" dirty="0">
                <a:latin typeface="Cambria Math" panose="02040503050406030204" pitchFamily="18" charset="0"/>
                <a:ea typeface="Cambria Math" panose="02040503050406030204" pitchFamily="18" charset="0"/>
              </a:rPr>
              <a:t>Weight</a:t>
            </a:r>
            <a:endParaRPr lang="en-US" dirty="0">
              <a:latin typeface="Cambria Math" panose="02040503050406030204" pitchFamily="18" charset="0"/>
              <a:ea typeface="Cambria Math" panose="02040503050406030204" pitchFamily="18" charset="0"/>
            </a:endParaRPr>
          </a:p>
        </p:txBody>
      </p:sp>
      <p:grpSp>
        <p:nvGrpSpPr>
          <p:cNvPr id="45" name="Group 44">
            <a:extLst>
              <a:ext uri="{FF2B5EF4-FFF2-40B4-BE49-F238E27FC236}">
                <a16:creationId xmlns:a16="http://schemas.microsoft.com/office/drawing/2014/main" id="{27BBEBF1-F824-374B-A73A-E692A530130E}"/>
              </a:ext>
            </a:extLst>
          </p:cNvPr>
          <p:cNvGrpSpPr/>
          <p:nvPr/>
        </p:nvGrpSpPr>
        <p:grpSpPr>
          <a:xfrm>
            <a:off x="7139703" y="3547482"/>
            <a:ext cx="934190" cy="861640"/>
            <a:chOff x="7139703" y="4430822"/>
            <a:chExt cx="934190" cy="861640"/>
          </a:xfrm>
        </p:grpSpPr>
        <p:sp>
          <p:nvSpPr>
            <p:cNvPr id="43" name="Diagonal Stripe 42">
              <a:extLst>
                <a:ext uri="{FF2B5EF4-FFF2-40B4-BE49-F238E27FC236}">
                  <a16:creationId xmlns:a16="http://schemas.microsoft.com/office/drawing/2014/main" id="{4B796F7A-D71F-EC47-928E-B0D8A72941D3}"/>
                </a:ext>
              </a:extLst>
            </p:cNvPr>
            <p:cNvSpPr/>
            <p:nvPr/>
          </p:nvSpPr>
          <p:spPr bwMode="auto">
            <a:xfrm>
              <a:off x="7139704" y="4431522"/>
              <a:ext cx="934189" cy="860940"/>
            </a:xfrm>
            <a:prstGeom prst="diagStripe">
              <a:avLst>
                <a:gd name="adj" fmla="val 8057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4" name="Diagonal Stripe 43">
              <a:extLst>
                <a:ext uri="{FF2B5EF4-FFF2-40B4-BE49-F238E27FC236}">
                  <a16:creationId xmlns:a16="http://schemas.microsoft.com/office/drawing/2014/main" id="{4579B9DA-78B1-5345-8B18-969FFCFD29F7}"/>
                </a:ext>
              </a:extLst>
            </p:cNvPr>
            <p:cNvSpPr/>
            <p:nvPr/>
          </p:nvSpPr>
          <p:spPr bwMode="auto">
            <a:xfrm flipH="1">
              <a:off x="7139703" y="4430822"/>
              <a:ext cx="934189" cy="860940"/>
            </a:xfrm>
            <a:prstGeom prst="diagStripe">
              <a:avLst>
                <a:gd name="adj" fmla="val 8057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cxnSp>
        <p:nvCxnSpPr>
          <p:cNvPr id="48" name="Straight Arrow Connector 47">
            <a:extLst>
              <a:ext uri="{FF2B5EF4-FFF2-40B4-BE49-F238E27FC236}">
                <a16:creationId xmlns:a16="http://schemas.microsoft.com/office/drawing/2014/main" id="{860AA002-621D-EB4C-964E-14AF2F709C95}"/>
              </a:ext>
            </a:extLst>
          </p:cNvPr>
          <p:cNvCxnSpPr>
            <a:cxnSpLocks/>
          </p:cNvCxnSpPr>
          <p:nvPr/>
        </p:nvCxnSpPr>
        <p:spPr>
          <a:xfrm>
            <a:off x="1382135" y="2695682"/>
            <a:ext cx="1842004" cy="1"/>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723B2924-DB8F-1949-880B-E56C8C115DC6}"/>
              </a:ext>
            </a:extLst>
          </p:cNvPr>
          <p:cNvCxnSpPr>
            <a:cxnSpLocks/>
          </p:cNvCxnSpPr>
          <p:nvPr/>
        </p:nvCxnSpPr>
        <p:spPr>
          <a:xfrm>
            <a:off x="1015703" y="4899268"/>
            <a:ext cx="2574868" cy="1"/>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D40FBFD6-F5D0-8E4B-8955-757C686EDD7B}"/>
                  </a:ext>
                </a:extLst>
              </p:cNvPr>
              <p:cNvSpPr txBox="1"/>
              <p:nvPr/>
            </p:nvSpPr>
            <p:spPr>
              <a:xfrm>
                <a:off x="2248664" y="4932047"/>
                <a:ext cx="236101" cy="369332"/>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tx1">
                                  <a:lumMod val="50000"/>
                                </a:schemeClr>
                              </a:solidFill>
                              <a:latin typeface="Cambria Math" panose="02040503050406030204" pitchFamily="18" charset="0"/>
                            </a:rPr>
                          </m:ctrlPr>
                        </m:sSubPr>
                        <m:e>
                          <m:r>
                            <a:rPr lang="en-GB" i="1">
                              <a:solidFill>
                                <a:schemeClr val="tx1">
                                  <a:lumMod val="50000"/>
                                </a:schemeClr>
                              </a:solidFill>
                              <a:latin typeface="Cambria Math" panose="02040503050406030204" pitchFamily="18" charset="0"/>
                            </a:rPr>
                            <m:t>𝐴</m:t>
                          </m:r>
                        </m:e>
                        <m:sub>
                          <m:r>
                            <a:rPr lang="en-GB" i="1">
                              <a:solidFill>
                                <a:schemeClr val="tx1">
                                  <a:lumMod val="50000"/>
                                </a:schemeClr>
                              </a:solidFill>
                              <a:latin typeface="Cambria Math" panose="02040503050406030204" pitchFamily="18" charset="0"/>
                            </a:rPr>
                            <m:t>𝐸</m:t>
                          </m:r>
                        </m:sub>
                      </m:sSub>
                    </m:oMath>
                  </m:oMathPara>
                </a14:m>
                <a:endParaRPr lang="en-GB" dirty="0">
                  <a:solidFill>
                    <a:schemeClr val="tx1">
                      <a:lumMod val="50000"/>
                    </a:schemeClr>
                  </a:solidFill>
                </a:endParaRPr>
              </a:p>
            </p:txBody>
          </p:sp>
        </mc:Choice>
        <mc:Fallback>
          <p:sp>
            <p:nvSpPr>
              <p:cNvPr id="50" name="TextBox 49">
                <a:extLst>
                  <a:ext uri="{FF2B5EF4-FFF2-40B4-BE49-F238E27FC236}">
                    <a16:creationId xmlns:a16="http://schemas.microsoft.com/office/drawing/2014/main" id="{D40FBFD6-F5D0-8E4B-8955-757C686EDD7B}"/>
                  </a:ext>
                </a:extLst>
              </p:cNvPr>
              <p:cNvSpPr txBox="1">
                <a:spLocks noRot="1" noChangeAspect="1" noMove="1" noResize="1" noEditPoints="1" noAdjustHandles="1" noChangeArrowheads="1" noChangeShapeType="1" noTextEdit="1"/>
              </p:cNvSpPr>
              <p:nvPr/>
            </p:nvSpPr>
            <p:spPr>
              <a:xfrm>
                <a:off x="2248664" y="4932047"/>
                <a:ext cx="236101" cy="369332"/>
              </a:xfrm>
              <a:prstGeom prst="rect">
                <a:avLst/>
              </a:prstGeom>
              <a:blipFill>
                <a:blip r:embed="rId4"/>
                <a:stretch>
                  <a:fillRect l="-45000" r="-5000" b="-333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B4EE9080-85E2-2F40-BEFB-C36072F4D834}"/>
                  </a:ext>
                </a:extLst>
              </p:cNvPr>
              <p:cNvSpPr txBox="1"/>
              <p:nvPr/>
            </p:nvSpPr>
            <p:spPr>
              <a:xfrm>
                <a:off x="2248665" y="2682558"/>
                <a:ext cx="236101" cy="369332"/>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GB" i="1">
                          <a:solidFill>
                            <a:schemeClr val="tx1">
                              <a:lumMod val="50000"/>
                            </a:schemeClr>
                          </a:solidFill>
                          <a:latin typeface="Cambria Math" panose="02040503050406030204" pitchFamily="18" charset="0"/>
                        </a:rPr>
                        <m:t>𝐴</m:t>
                      </m:r>
                    </m:oMath>
                  </m:oMathPara>
                </a14:m>
                <a:endParaRPr lang="en-GB" dirty="0">
                  <a:solidFill>
                    <a:schemeClr val="tx1">
                      <a:lumMod val="50000"/>
                    </a:schemeClr>
                  </a:solidFill>
                </a:endParaRPr>
              </a:p>
            </p:txBody>
          </p:sp>
        </mc:Choice>
        <mc:Fallback>
          <p:sp>
            <p:nvSpPr>
              <p:cNvPr id="51" name="TextBox 50">
                <a:extLst>
                  <a:ext uri="{FF2B5EF4-FFF2-40B4-BE49-F238E27FC236}">
                    <a16:creationId xmlns:a16="http://schemas.microsoft.com/office/drawing/2014/main" id="{B4EE9080-85E2-2F40-BEFB-C36072F4D834}"/>
                  </a:ext>
                </a:extLst>
              </p:cNvPr>
              <p:cNvSpPr txBox="1">
                <a:spLocks noRot="1" noChangeAspect="1" noMove="1" noResize="1" noEditPoints="1" noAdjustHandles="1" noChangeArrowheads="1" noChangeShapeType="1" noTextEdit="1"/>
              </p:cNvSpPr>
              <p:nvPr/>
            </p:nvSpPr>
            <p:spPr>
              <a:xfrm>
                <a:off x="2248665" y="2682558"/>
                <a:ext cx="236101" cy="369332"/>
              </a:xfrm>
              <a:prstGeom prst="rect">
                <a:avLst/>
              </a:prstGeom>
              <a:blipFill>
                <a:blip r:embed="rId5"/>
                <a:stretch>
                  <a:fillRect l="-25000"/>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85A5EB96-9A8B-3741-BD6D-3A71A07E5869}"/>
              </a:ext>
            </a:extLst>
          </p:cNvPr>
          <p:cNvSpPr txBox="1"/>
          <p:nvPr/>
        </p:nvSpPr>
        <p:spPr>
          <a:xfrm>
            <a:off x="-357803" y="5743715"/>
            <a:ext cx="9859606" cy="523220"/>
          </a:xfrm>
          <a:prstGeom prst="rect">
            <a:avLst/>
          </a:prstGeom>
          <a:noFill/>
        </p:spPr>
        <p:txBody>
          <a:bodyPr wrap="square" rtlCol="0">
            <a:spAutoFit/>
          </a:bodyPr>
          <a:lstStyle/>
          <a:p>
            <a:r>
              <a:rPr lang="en-US" sz="2800" dirty="0"/>
              <a:t>How can we account for weight with a new criteria?</a:t>
            </a:r>
          </a:p>
        </p:txBody>
      </p:sp>
    </p:spTree>
    <p:extLst>
      <p:ext uri="{BB962C8B-B14F-4D97-AF65-F5344CB8AC3E}">
        <p14:creationId xmlns:p14="http://schemas.microsoft.com/office/powerpoint/2010/main" val="295630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8E06-4FD7-3843-A7D6-259F8451D003}"/>
              </a:ext>
            </a:extLst>
          </p:cNvPr>
          <p:cNvSpPr>
            <a:spLocks noGrp="1"/>
          </p:cNvSpPr>
          <p:nvPr>
            <p:ph type="title"/>
          </p:nvPr>
        </p:nvSpPr>
        <p:spPr>
          <a:xfrm>
            <a:off x="354195" y="393064"/>
            <a:ext cx="8375651" cy="423863"/>
          </a:xfrm>
        </p:spPr>
        <p:txBody>
          <a:bodyPr/>
          <a:lstStyle/>
          <a:p>
            <a:pPr marL="0" indent="0">
              <a:buNone/>
            </a:pPr>
            <a:r>
              <a:rPr lang="en-GB" sz="2800" dirty="0"/>
              <a:t>Superiority Condition</a:t>
            </a:r>
          </a:p>
        </p:txBody>
      </p:sp>
      <p:sp>
        <p:nvSpPr>
          <p:cNvPr id="4" name="Slide Number Placeholder 3">
            <a:extLst>
              <a:ext uri="{FF2B5EF4-FFF2-40B4-BE49-F238E27FC236}">
                <a16:creationId xmlns:a16="http://schemas.microsoft.com/office/drawing/2014/main" id="{2DABD1B5-7764-3E46-9F74-4A76C8999286}"/>
              </a:ext>
            </a:extLst>
          </p:cNvPr>
          <p:cNvSpPr>
            <a:spLocks noGrp="1"/>
          </p:cNvSpPr>
          <p:nvPr>
            <p:ph type="sldNum" sz="quarter" idx="10"/>
          </p:nvPr>
        </p:nvSpPr>
        <p:spPr/>
        <p:txBody>
          <a:bodyPr/>
          <a:lstStyle/>
          <a:p>
            <a:pPr>
              <a:defRPr/>
            </a:pPr>
            <a:fld id="{7450B514-6E3B-4CB5-8B71-D7910935A798}" type="slidenum">
              <a:rPr lang="en-GB" smtClean="0"/>
              <a:pPr>
                <a:defRPr/>
              </a:pPr>
              <a:t>7</a:t>
            </a:fld>
            <a:endParaRPr lang="en-GB"/>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96897F-E982-D54E-BEEE-C4BC7CA48DA8}"/>
                  </a:ext>
                </a:extLst>
              </p:cNvPr>
              <p:cNvSpPr txBox="1"/>
              <p:nvPr/>
            </p:nvSpPr>
            <p:spPr>
              <a:xfrm>
                <a:off x="1647257" y="2008844"/>
                <a:ext cx="5849485" cy="1381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3200" b="0" i="0" smtClean="0">
                          <a:solidFill>
                            <a:schemeClr val="tx2">
                              <a:lumMod val="75000"/>
                            </a:schemeClr>
                          </a:solidFill>
                          <a:latin typeface="Cambria Math" panose="02040503050406030204" pitchFamily="18" charset="0"/>
                        </a:rPr>
                        <m:t>Σ</m:t>
                      </m:r>
                      <m:r>
                        <a:rPr lang="en-GB" sz="3200" b="0" i="1" smtClean="0">
                          <a:solidFill>
                            <a:schemeClr val="tx2">
                              <a:lumMod val="75000"/>
                            </a:schemeClr>
                          </a:solidFill>
                          <a:latin typeface="Cambria Math" panose="02040503050406030204" pitchFamily="18" charset="0"/>
                        </a:rPr>
                        <m:t>=</m:t>
                      </m:r>
                      <m:sSup>
                        <m:sSupPr>
                          <m:ctrlPr>
                            <a:rPr lang="en-GB" sz="3200" b="0" i="1" smtClean="0">
                              <a:solidFill>
                                <a:schemeClr val="tx2">
                                  <a:lumMod val="75000"/>
                                </a:schemeClr>
                              </a:solidFill>
                              <a:latin typeface="Cambria Math" panose="02040503050406030204" pitchFamily="18" charset="0"/>
                            </a:rPr>
                          </m:ctrlPr>
                        </m:sSupPr>
                        <m:e>
                          <m:d>
                            <m:dPr>
                              <m:begChr m:val="["/>
                              <m:endChr m:val="]"/>
                              <m:ctrlPr>
                                <a:rPr lang="en-GB" sz="3200" i="1">
                                  <a:solidFill>
                                    <a:schemeClr val="tx2">
                                      <a:lumMod val="75000"/>
                                    </a:schemeClr>
                                  </a:solidFill>
                                  <a:latin typeface="Cambria Math" panose="02040503050406030204" pitchFamily="18" charset="0"/>
                                </a:rPr>
                              </m:ctrlPr>
                            </m:dPr>
                            <m:e>
                              <m:r>
                                <a:rPr lang="en-GB" sz="3200" b="0" i="1" smtClean="0">
                                  <a:solidFill>
                                    <a:schemeClr val="tx2">
                                      <a:lumMod val="75000"/>
                                    </a:schemeClr>
                                  </a:solidFill>
                                  <a:latin typeface="Cambria Math" panose="02040503050406030204" pitchFamily="18" charset="0"/>
                                </a:rPr>
                                <m:t>2</m:t>
                              </m:r>
                              <m:r>
                                <a:rPr lang="en-GB" sz="3200" b="0" i="1" smtClean="0">
                                  <a:solidFill>
                                    <a:schemeClr val="tx2">
                                      <a:lumMod val="75000"/>
                                    </a:schemeClr>
                                  </a:solidFill>
                                  <a:latin typeface="Cambria Math" panose="02040503050406030204" pitchFamily="18" charset="0"/>
                                </a:rPr>
                                <m:t>𝜎</m:t>
                              </m:r>
                              <m:f>
                                <m:fPr>
                                  <m:ctrlPr>
                                    <a:rPr lang="en-GB" sz="3200" i="1">
                                      <a:solidFill>
                                        <a:schemeClr val="tx2">
                                          <a:lumMod val="75000"/>
                                        </a:schemeClr>
                                      </a:solidFill>
                                      <a:latin typeface="Cambria Math" panose="02040503050406030204" pitchFamily="18" charset="0"/>
                                    </a:rPr>
                                  </m:ctrlPr>
                                </m:fPr>
                                <m:num>
                                  <m:sSub>
                                    <m:sSubPr>
                                      <m:ctrlPr>
                                        <a:rPr lang="en-GB" sz="3200" i="1">
                                          <a:solidFill>
                                            <a:schemeClr val="tx2">
                                              <a:lumMod val="75000"/>
                                            </a:schemeClr>
                                          </a:solidFill>
                                          <a:latin typeface="Cambria Math" panose="02040503050406030204" pitchFamily="18" charset="0"/>
                                        </a:rPr>
                                      </m:ctrlPr>
                                    </m:sSubPr>
                                    <m:e>
                                      <m:d>
                                        <m:dPr>
                                          <m:ctrlPr>
                                            <a:rPr lang="en-GB" sz="3200" i="1">
                                              <a:solidFill>
                                                <a:schemeClr val="tx2">
                                                  <a:lumMod val="75000"/>
                                                </a:schemeClr>
                                              </a:solidFill>
                                              <a:latin typeface="Cambria Math" panose="02040503050406030204" pitchFamily="18" charset="0"/>
                                            </a:rPr>
                                          </m:ctrlPr>
                                        </m:dPr>
                                        <m:e>
                                          <m:sSub>
                                            <m:sSubPr>
                                              <m:ctrlPr>
                                                <a:rPr lang="en-GB" sz="3200" i="1">
                                                  <a:solidFill>
                                                    <a:schemeClr val="tx2">
                                                      <a:lumMod val="75000"/>
                                                    </a:schemeClr>
                                                  </a:solidFill>
                                                  <a:latin typeface="Cambria Math" panose="02040503050406030204" pitchFamily="18" charset="0"/>
                                                </a:rPr>
                                              </m:ctrlPr>
                                            </m:sSubPr>
                                            <m:e>
                                              <m:r>
                                                <a:rPr lang="en-GB" sz="3200" i="1">
                                                  <a:solidFill>
                                                    <a:schemeClr val="tx2">
                                                      <a:lumMod val="75000"/>
                                                    </a:schemeClr>
                                                  </a:solidFill>
                                                  <a:latin typeface="Cambria Math" panose="02040503050406030204" pitchFamily="18" charset="0"/>
                                                </a:rPr>
                                                <m:t>𝐴</m:t>
                                              </m:r>
                                            </m:e>
                                            <m:sub>
                                              <m:r>
                                                <a:rPr lang="en-GB" sz="3200" i="1">
                                                  <a:solidFill>
                                                    <a:schemeClr val="tx2">
                                                      <a:lumMod val="75000"/>
                                                    </a:schemeClr>
                                                  </a:solidFill>
                                                  <a:latin typeface="Cambria Math" panose="02040503050406030204" pitchFamily="18" charset="0"/>
                                                </a:rPr>
                                                <m:t>𝑥</m:t>
                                              </m:r>
                                            </m:sub>
                                          </m:sSub>
                                        </m:e>
                                      </m:d>
                                    </m:e>
                                    <m:sub>
                                      <m:r>
                                        <a:rPr lang="en-GB" sz="3200" i="1">
                                          <a:solidFill>
                                            <a:schemeClr val="tx2">
                                              <a:lumMod val="75000"/>
                                            </a:schemeClr>
                                          </a:solidFill>
                                          <a:latin typeface="Cambria Math" panose="02040503050406030204" pitchFamily="18" charset="0"/>
                                        </a:rPr>
                                        <m:t>𝑓𝑎𝑛</m:t>
                                      </m:r>
                                    </m:sub>
                                  </m:sSub>
                                </m:num>
                                <m:den>
                                  <m:sSub>
                                    <m:sSubPr>
                                      <m:ctrlPr>
                                        <a:rPr lang="en-GB" sz="3200" i="1">
                                          <a:solidFill>
                                            <a:schemeClr val="tx2">
                                              <a:lumMod val="75000"/>
                                            </a:schemeClr>
                                          </a:solidFill>
                                          <a:latin typeface="Cambria Math" panose="02040503050406030204" pitchFamily="18" charset="0"/>
                                        </a:rPr>
                                      </m:ctrlPr>
                                    </m:sSubPr>
                                    <m:e>
                                      <m:d>
                                        <m:dPr>
                                          <m:ctrlPr>
                                            <a:rPr lang="en-GB" sz="3200" i="1">
                                              <a:solidFill>
                                                <a:schemeClr val="tx2">
                                                  <a:lumMod val="75000"/>
                                                </a:schemeClr>
                                              </a:solidFill>
                                              <a:latin typeface="Cambria Math" panose="02040503050406030204" pitchFamily="18" charset="0"/>
                                            </a:rPr>
                                          </m:ctrlPr>
                                        </m:dPr>
                                        <m:e>
                                          <m:sSub>
                                            <m:sSubPr>
                                              <m:ctrlPr>
                                                <a:rPr lang="en-GB" sz="3200" i="1">
                                                  <a:solidFill>
                                                    <a:schemeClr val="tx2">
                                                      <a:lumMod val="75000"/>
                                                    </a:schemeClr>
                                                  </a:solidFill>
                                                  <a:latin typeface="Cambria Math" panose="02040503050406030204" pitchFamily="18" charset="0"/>
                                                </a:rPr>
                                              </m:ctrlPr>
                                            </m:sSubPr>
                                            <m:e>
                                              <m:r>
                                                <a:rPr lang="en-GB" sz="3200" i="1">
                                                  <a:solidFill>
                                                    <a:schemeClr val="tx2">
                                                      <a:lumMod val="75000"/>
                                                    </a:schemeClr>
                                                  </a:solidFill>
                                                  <a:latin typeface="Cambria Math" panose="02040503050406030204" pitchFamily="18" charset="0"/>
                                                </a:rPr>
                                                <m:t>𝐴</m:t>
                                              </m:r>
                                            </m:e>
                                            <m:sub>
                                              <m:r>
                                                <a:rPr lang="en-GB" sz="3200" i="1">
                                                  <a:solidFill>
                                                    <a:schemeClr val="tx2">
                                                      <a:lumMod val="75000"/>
                                                    </a:schemeClr>
                                                  </a:solidFill>
                                                  <a:latin typeface="Cambria Math" panose="02040503050406030204" pitchFamily="18" charset="0"/>
                                                </a:rPr>
                                                <m:t>𝑥</m:t>
                                              </m:r>
                                            </m:sub>
                                          </m:sSub>
                                        </m:e>
                                      </m:d>
                                    </m:e>
                                    <m:sub>
                                      <m:r>
                                        <a:rPr lang="en-GB" sz="3200" i="1">
                                          <a:solidFill>
                                            <a:schemeClr val="tx2">
                                              <a:lumMod val="75000"/>
                                            </a:schemeClr>
                                          </a:solidFill>
                                          <a:latin typeface="Cambria Math" panose="02040503050406030204" pitchFamily="18" charset="0"/>
                                        </a:rPr>
                                        <m:t>𝑝𝑟𝑜𝑝</m:t>
                                      </m:r>
                                      <m:r>
                                        <a:rPr lang="en-GB" sz="3200" i="1">
                                          <a:solidFill>
                                            <a:schemeClr val="tx2">
                                              <a:lumMod val="75000"/>
                                            </a:schemeClr>
                                          </a:solidFill>
                                          <a:latin typeface="Cambria Math" panose="02040503050406030204" pitchFamily="18" charset="0"/>
                                        </a:rPr>
                                        <m:t>.</m:t>
                                      </m:r>
                                    </m:sub>
                                  </m:sSub>
                                  <m:r>
                                    <a:rPr lang="en-GB" sz="3200" i="1">
                                      <a:solidFill>
                                        <a:schemeClr val="tx2">
                                          <a:lumMod val="75000"/>
                                        </a:schemeClr>
                                      </a:solidFill>
                                      <a:latin typeface="Cambria Math" panose="02040503050406030204" pitchFamily="18" charset="0"/>
                                    </a:rPr>
                                    <m:t> </m:t>
                                  </m:r>
                                </m:den>
                              </m:f>
                            </m:e>
                          </m:d>
                        </m:e>
                        <m:sup>
                          <m:f>
                            <m:fPr>
                              <m:ctrlPr>
                                <a:rPr lang="en-GB" sz="3200" b="0" i="1" smtClean="0">
                                  <a:solidFill>
                                    <a:schemeClr val="tx2">
                                      <a:lumMod val="75000"/>
                                    </a:schemeClr>
                                  </a:solidFill>
                                  <a:latin typeface="Cambria Math" panose="02040503050406030204" pitchFamily="18" charset="0"/>
                                </a:rPr>
                              </m:ctrlPr>
                            </m:fPr>
                            <m:num>
                              <m:r>
                                <a:rPr lang="en-GB" sz="3200" b="0" i="1" smtClean="0">
                                  <a:solidFill>
                                    <a:schemeClr val="tx2">
                                      <a:lumMod val="75000"/>
                                    </a:schemeClr>
                                  </a:solidFill>
                                  <a:latin typeface="Cambria Math" panose="02040503050406030204" pitchFamily="18" charset="0"/>
                                </a:rPr>
                                <m:t>1</m:t>
                              </m:r>
                            </m:num>
                            <m:den>
                              <m:r>
                                <a:rPr lang="en-GB" sz="3200" b="0" i="1" smtClean="0">
                                  <a:solidFill>
                                    <a:schemeClr val="tx2">
                                      <a:lumMod val="75000"/>
                                    </a:schemeClr>
                                  </a:solidFill>
                                  <a:latin typeface="Cambria Math" panose="02040503050406030204" pitchFamily="18" charset="0"/>
                                </a:rPr>
                                <m:t>3</m:t>
                              </m:r>
                            </m:den>
                          </m:f>
                        </m:sup>
                      </m:sSup>
                      <m:r>
                        <a:rPr lang="en-GB" sz="3200" b="0" i="1" smtClean="0">
                          <a:solidFill>
                            <a:schemeClr val="tx2">
                              <a:lumMod val="75000"/>
                            </a:schemeClr>
                          </a:solidFill>
                          <a:latin typeface="Cambria Math" panose="02040503050406030204" pitchFamily="18" charset="0"/>
                        </a:rPr>
                        <m:t>−</m:t>
                      </m:r>
                      <m:f>
                        <m:fPr>
                          <m:ctrlPr>
                            <a:rPr lang="en-GB" sz="3600" i="1">
                              <a:solidFill>
                                <a:schemeClr val="tx2">
                                  <a:lumMod val="75000"/>
                                </a:schemeClr>
                              </a:solidFill>
                              <a:latin typeface="Cambria Math" panose="02040503050406030204" pitchFamily="18" charset="0"/>
                            </a:rPr>
                          </m:ctrlPr>
                        </m:fPr>
                        <m:num>
                          <m:r>
                            <a:rPr lang="en-GB" sz="3600" i="1">
                              <a:solidFill>
                                <a:schemeClr val="tx2">
                                  <a:lumMod val="75000"/>
                                </a:schemeClr>
                              </a:solidFill>
                              <a:latin typeface="Cambria Math" panose="02040503050406030204" pitchFamily="18" charset="0"/>
                            </a:rPr>
                            <m:t>𝑊</m:t>
                          </m:r>
                          <m:r>
                            <a:rPr lang="en-GB" sz="3600" i="1">
                              <a:solidFill>
                                <a:schemeClr val="tx2">
                                  <a:lumMod val="75000"/>
                                </a:schemeClr>
                              </a:solidFill>
                              <a:latin typeface="Cambria Math" panose="02040503050406030204" pitchFamily="18" charset="0"/>
                            </a:rPr>
                            <m:t>+</m:t>
                          </m:r>
                          <m:r>
                            <m:rPr>
                              <m:sty m:val="p"/>
                            </m:rPr>
                            <a:rPr lang="en-GB" sz="3600">
                              <a:solidFill>
                                <a:schemeClr val="tx2">
                                  <a:lumMod val="75000"/>
                                </a:schemeClr>
                              </a:solidFill>
                              <a:latin typeface="Cambria Math" panose="02040503050406030204" pitchFamily="18" charset="0"/>
                            </a:rPr>
                            <m:t>Δ</m:t>
                          </m:r>
                          <m:r>
                            <a:rPr lang="en-GB" sz="3600" i="1">
                              <a:solidFill>
                                <a:schemeClr val="tx2">
                                  <a:lumMod val="75000"/>
                                </a:schemeClr>
                              </a:solidFill>
                              <a:latin typeface="Cambria Math" panose="02040503050406030204" pitchFamily="18" charset="0"/>
                            </a:rPr>
                            <m:t>𝑊</m:t>
                          </m:r>
                        </m:num>
                        <m:den>
                          <m:r>
                            <a:rPr lang="en-GB" sz="3600" i="1">
                              <a:solidFill>
                                <a:schemeClr val="tx2">
                                  <a:lumMod val="75000"/>
                                </a:schemeClr>
                              </a:solidFill>
                              <a:latin typeface="Cambria Math" panose="02040503050406030204" pitchFamily="18" charset="0"/>
                            </a:rPr>
                            <m:t>𝑊</m:t>
                          </m:r>
                        </m:den>
                      </m:f>
                    </m:oMath>
                  </m:oMathPara>
                </a14:m>
                <a:endParaRPr lang="en-GB" sz="3600" b="0" dirty="0">
                  <a:solidFill>
                    <a:schemeClr val="tx2">
                      <a:lumMod val="75000"/>
                    </a:schemeClr>
                  </a:solidFill>
                </a:endParaRPr>
              </a:p>
            </p:txBody>
          </p:sp>
        </mc:Choice>
        <mc:Fallback xmlns="">
          <p:sp>
            <p:nvSpPr>
              <p:cNvPr id="50" name="TextBox 49">
                <a:extLst>
                  <a:ext uri="{FF2B5EF4-FFF2-40B4-BE49-F238E27FC236}">
                    <a16:creationId xmlns:a16="http://schemas.microsoft.com/office/drawing/2014/main" id="{B496897F-E982-D54E-BEEE-C4BC7CA48DA8}"/>
                  </a:ext>
                </a:extLst>
              </p:cNvPr>
              <p:cNvSpPr txBox="1">
                <a:spLocks noRot="1" noChangeAspect="1" noMove="1" noResize="1" noEditPoints="1" noAdjustHandles="1" noChangeArrowheads="1" noChangeShapeType="1" noTextEdit="1"/>
              </p:cNvSpPr>
              <p:nvPr/>
            </p:nvSpPr>
            <p:spPr>
              <a:xfrm>
                <a:off x="1647257" y="2008844"/>
                <a:ext cx="5849485" cy="1381789"/>
              </a:xfrm>
              <a:prstGeom prst="rect">
                <a:avLst/>
              </a:prstGeom>
              <a:blipFill>
                <a:blip r:embed="rId3"/>
                <a:stretch>
                  <a:fillRect l="-1952" b="-9091"/>
                </a:stretch>
              </a:blipFill>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9A3F8686-2A8A-AB4B-B016-01CA0C1DA3BA}"/>
              </a:ext>
            </a:extLst>
          </p:cNvPr>
          <p:cNvGrpSpPr/>
          <p:nvPr/>
        </p:nvGrpSpPr>
        <p:grpSpPr>
          <a:xfrm>
            <a:off x="684273" y="4375161"/>
            <a:ext cx="7775451" cy="1569660"/>
            <a:chOff x="669409" y="4356307"/>
            <a:chExt cx="7775451" cy="1569660"/>
          </a:xfrm>
        </p:grpSpPr>
        <mc:AlternateContent xmlns:mc="http://schemas.openxmlformats.org/markup-compatibility/2006" xmlns:a14="http://schemas.microsoft.com/office/drawing/2010/main">
          <mc:Choice Requires="a14">
            <p:sp>
              <p:nvSpPr>
                <p:cNvPr id="47" name="Text Placeholder 3">
                  <a:extLst>
                    <a:ext uri="{FF2B5EF4-FFF2-40B4-BE49-F238E27FC236}">
                      <a16:creationId xmlns:a16="http://schemas.microsoft.com/office/drawing/2014/main" id="{11EF2FE6-BEB8-0446-8063-D151F82734D6}"/>
                    </a:ext>
                  </a:extLst>
                </p:cNvPr>
                <p:cNvSpPr txBox="1">
                  <a:spLocks/>
                </p:cNvSpPr>
                <p:nvPr/>
              </p:nvSpPr>
              <p:spPr bwMode="auto">
                <a:xfrm>
                  <a:off x="1799533" y="4582550"/>
                  <a:ext cx="6645327" cy="387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lgn="ctr">
                    <a:buNone/>
                  </a:pPr>
                  <a14:m>
                    <m:oMath xmlns:m="http://schemas.openxmlformats.org/officeDocument/2006/math">
                      <m:r>
                        <a:rPr lang="en-GB" sz="3200" b="1" i="1" kern="0" dirty="0" smtClean="0">
                          <a:latin typeface="Cambria Math" panose="02040503050406030204" pitchFamily="18" charset="0"/>
                        </a:rPr>
                        <m:t>+ </m:t>
                      </m:r>
                      <m:r>
                        <a:rPr lang="en-GB" sz="3200" b="1" i="1" kern="0" dirty="0" smtClean="0">
                          <a:latin typeface="Cambria Math" panose="02040503050406030204" pitchFamily="18" charset="0"/>
                        </a:rPr>
                        <m:t>𝒗𝒆</m:t>
                      </m:r>
                    </m:oMath>
                  </a14:m>
                  <a:r>
                    <a:rPr lang="en-GB" sz="3200" kern="0" dirty="0"/>
                    <a:t>     </a:t>
                  </a:r>
                  <a:r>
                    <a:rPr lang="en-GB" sz="3200" kern="0" dirty="0">
                      <a:solidFill>
                        <a:srgbClr val="00B050"/>
                      </a:solidFill>
                    </a:rPr>
                    <a:t>Ducted fan uses less power</a:t>
                  </a:r>
                </a:p>
              </p:txBody>
            </p:sp>
          </mc:Choice>
          <mc:Fallback xmlns="">
            <p:sp>
              <p:nvSpPr>
                <p:cNvPr id="47" name="Text Placeholder 3">
                  <a:extLst>
                    <a:ext uri="{FF2B5EF4-FFF2-40B4-BE49-F238E27FC236}">
                      <a16:creationId xmlns:a16="http://schemas.microsoft.com/office/drawing/2014/main" id="{11EF2FE6-BEB8-0446-8063-D151F82734D6}"/>
                    </a:ext>
                  </a:extLst>
                </p:cNvPr>
                <p:cNvSpPr txBox="1">
                  <a:spLocks noRot="1" noChangeAspect="1" noMove="1" noResize="1" noEditPoints="1" noAdjustHandles="1" noChangeArrowheads="1" noChangeShapeType="1" noTextEdit="1"/>
                </p:cNvSpPr>
                <p:nvPr/>
              </p:nvSpPr>
              <p:spPr bwMode="auto">
                <a:xfrm>
                  <a:off x="1799533" y="4582550"/>
                  <a:ext cx="6645327" cy="387601"/>
                </a:xfrm>
                <a:prstGeom prst="rect">
                  <a:avLst/>
                </a:prstGeom>
                <a:blipFill>
                  <a:blip r:embed="rId4"/>
                  <a:stretch>
                    <a:fillRect t="-28125" r="-1718" b="-812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32055FA-94F4-E949-850A-2B6FF771FCBE}"/>
                    </a:ext>
                  </a:extLst>
                </p:cNvPr>
                <p:cNvSpPr txBox="1"/>
                <p:nvPr/>
              </p:nvSpPr>
              <p:spPr>
                <a:xfrm>
                  <a:off x="669409" y="4356307"/>
                  <a:ext cx="916881" cy="1569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9600" b="0" i="0" smtClean="0">
                            <a:latin typeface="Cambria Math" panose="02040503050406030204" pitchFamily="18" charset="0"/>
                          </a:rPr>
                          <m:t>Σ</m:t>
                        </m:r>
                      </m:oMath>
                    </m:oMathPara>
                  </a14:m>
                  <a:endParaRPr lang="en-US" sz="7200" dirty="0"/>
                </a:p>
              </p:txBody>
            </p:sp>
          </mc:Choice>
          <mc:Fallback xmlns="">
            <p:sp>
              <p:nvSpPr>
                <p:cNvPr id="76" name="TextBox 75">
                  <a:extLst>
                    <a:ext uri="{FF2B5EF4-FFF2-40B4-BE49-F238E27FC236}">
                      <a16:creationId xmlns:a16="http://schemas.microsoft.com/office/drawing/2014/main" id="{C32055FA-94F4-E949-850A-2B6FF771FCBE}"/>
                    </a:ext>
                  </a:extLst>
                </p:cNvPr>
                <p:cNvSpPr txBox="1">
                  <a:spLocks noRot="1" noChangeAspect="1" noMove="1" noResize="1" noEditPoints="1" noAdjustHandles="1" noChangeArrowheads="1" noChangeShapeType="1" noTextEdit="1"/>
                </p:cNvSpPr>
                <p:nvPr/>
              </p:nvSpPr>
              <p:spPr>
                <a:xfrm>
                  <a:off x="669409" y="4356307"/>
                  <a:ext cx="916881" cy="1569660"/>
                </a:xfrm>
                <a:prstGeom prst="rect">
                  <a:avLst/>
                </a:prstGeom>
                <a:blipFill>
                  <a:blip r:embed="rId5"/>
                  <a:stretch>
                    <a:fillRect l="-47945" r="-12329" b="-4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Placeholder 3">
                  <a:extLst>
                    <a:ext uri="{FF2B5EF4-FFF2-40B4-BE49-F238E27FC236}">
                      <a16:creationId xmlns:a16="http://schemas.microsoft.com/office/drawing/2014/main" id="{FAD58327-C32F-5F4B-A56E-30C68FADC857}"/>
                    </a:ext>
                  </a:extLst>
                </p:cNvPr>
                <p:cNvSpPr txBox="1">
                  <a:spLocks/>
                </p:cNvSpPr>
                <p:nvPr/>
              </p:nvSpPr>
              <p:spPr bwMode="auto">
                <a:xfrm>
                  <a:off x="1875783" y="5279091"/>
                  <a:ext cx="6159221" cy="387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lgn="ctr">
                    <a:buNone/>
                  </a:pPr>
                  <a:r>
                    <a:rPr lang="en-GB" sz="3200" b="1" kern="0" dirty="0"/>
                    <a:t>– </a:t>
                  </a:r>
                  <a14:m>
                    <m:oMath xmlns:m="http://schemas.openxmlformats.org/officeDocument/2006/math">
                      <m:r>
                        <a:rPr lang="en-GB" sz="3200" b="1" i="1" kern="0" dirty="0" smtClean="0">
                          <a:latin typeface="Cambria Math" panose="02040503050406030204" pitchFamily="18" charset="0"/>
                        </a:rPr>
                        <m:t>𝒗𝒆</m:t>
                      </m:r>
                    </m:oMath>
                  </a14:m>
                  <a:r>
                    <a:rPr lang="en-GB" sz="3200" kern="0" dirty="0"/>
                    <a:t>     </a:t>
                  </a:r>
                  <a:r>
                    <a:rPr lang="en-GB" sz="3200" kern="0" dirty="0">
                      <a:solidFill>
                        <a:srgbClr val="C00000"/>
                      </a:solidFill>
                    </a:rPr>
                    <a:t>Propeller uses less power</a:t>
                  </a:r>
                </a:p>
              </p:txBody>
            </p:sp>
          </mc:Choice>
          <mc:Fallback xmlns="">
            <p:sp>
              <p:nvSpPr>
                <p:cNvPr id="77" name="Text Placeholder 3">
                  <a:extLst>
                    <a:ext uri="{FF2B5EF4-FFF2-40B4-BE49-F238E27FC236}">
                      <a16:creationId xmlns:a16="http://schemas.microsoft.com/office/drawing/2014/main" id="{FAD58327-C32F-5F4B-A56E-30C68FADC857}"/>
                    </a:ext>
                  </a:extLst>
                </p:cNvPr>
                <p:cNvSpPr txBox="1">
                  <a:spLocks noRot="1" noChangeAspect="1" noMove="1" noResize="1" noEditPoints="1" noAdjustHandles="1" noChangeArrowheads="1" noChangeShapeType="1" noTextEdit="1"/>
                </p:cNvSpPr>
                <p:nvPr/>
              </p:nvSpPr>
              <p:spPr bwMode="auto">
                <a:xfrm>
                  <a:off x="1875783" y="5279091"/>
                  <a:ext cx="6159221" cy="387601"/>
                </a:xfrm>
                <a:prstGeom prst="rect">
                  <a:avLst/>
                </a:prstGeom>
                <a:blipFill>
                  <a:blip r:embed="rId6"/>
                  <a:stretch>
                    <a:fillRect l="-2675" t="-28125" r="-2675" b="-812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3632657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8E06-4FD7-3843-A7D6-259F8451D003}"/>
              </a:ext>
            </a:extLst>
          </p:cNvPr>
          <p:cNvSpPr>
            <a:spLocks noGrp="1"/>
          </p:cNvSpPr>
          <p:nvPr>
            <p:ph type="title"/>
          </p:nvPr>
        </p:nvSpPr>
        <p:spPr>
          <a:xfrm>
            <a:off x="354195" y="393064"/>
            <a:ext cx="8375651" cy="423863"/>
          </a:xfrm>
        </p:spPr>
        <p:txBody>
          <a:bodyPr/>
          <a:lstStyle/>
          <a:p>
            <a:pPr marL="0" indent="0">
              <a:buNone/>
            </a:pPr>
            <a:r>
              <a:rPr lang="en-GB" sz="2800" dirty="0"/>
              <a:t>Superiority Condition</a:t>
            </a:r>
          </a:p>
        </p:txBody>
      </p:sp>
      <p:sp>
        <p:nvSpPr>
          <p:cNvPr id="4" name="Slide Number Placeholder 3">
            <a:extLst>
              <a:ext uri="{FF2B5EF4-FFF2-40B4-BE49-F238E27FC236}">
                <a16:creationId xmlns:a16="http://schemas.microsoft.com/office/drawing/2014/main" id="{2DABD1B5-7764-3E46-9F74-4A76C8999286}"/>
              </a:ext>
            </a:extLst>
          </p:cNvPr>
          <p:cNvSpPr>
            <a:spLocks noGrp="1"/>
          </p:cNvSpPr>
          <p:nvPr>
            <p:ph type="sldNum" sz="quarter" idx="10"/>
          </p:nvPr>
        </p:nvSpPr>
        <p:spPr/>
        <p:txBody>
          <a:bodyPr/>
          <a:lstStyle/>
          <a:p>
            <a:pPr>
              <a:defRPr/>
            </a:pPr>
            <a:fld id="{7450B514-6E3B-4CB5-8B71-D7910935A798}" type="slidenum">
              <a:rPr lang="en-GB" smtClean="0"/>
              <a:pPr>
                <a:defRPr/>
              </a:pPr>
              <a:t>8</a:t>
            </a:fld>
            <a:endParaRPr lang="en-GB"/>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96897F-E982-D54E-BEEE-C4BC7CA48DA8}"/>
                  </a:ext>
                </a:extLst>
              </p:cNvPr>
              <p:cNvSpPr txBox="1"/>
              <p:nvPr/>
            </p:nvSpPr>
            <p:spPr>
              <a:xfrm>
                <a:off x="1647257" y="2008844"/>
                <a:ext cx="5849485" cy="1381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3200" b="0" i="0" smtClean="0">
                          <a:solidFill>
                            <a:schemeClr val="tx2">
                              <a:lumMod val="75000"/>
                            </a:schemeClr>
                          </a:solidFill>
                          <a:latin typeface="Cambria Math" panose="02040503050406030204" pitchFamily="18" charset="0"/>
                        </a:rPr>
                        <m:t>Σ</m:t>
                      </m:r>
                      <m:r>
                        <a:rPr lang="en-GB" sz="3200" b="0" i="1" smtClean="0">
                          <a:solidFill>
                            <a:schemeClr val="tx2">
                              <a:lumMod val="75000"/>
                            </a:schemeClr>
                          </a:solidFill>
                          <a:latin typeface="Cambria Math" panose="02040503050406030204" pitchFamily="18" charset="0"/>
                        </a:rPr>
                        <m:t>=</m:t>
                      </m:r>
                      <m:sSup>
                        <m:sSupPr>
                          <m:ctrlPr>
                            <a:rPr lang="en-GB" sz="3200" b="0" i="1" smtClean="0">
                              <a:solidFill>
                                <a:schemeClr val="tx2">
                                  <a:lumMod val="75000"/>
                                </a:schemeClr>
                              </a:solidFill>
                              <a:latin typeface="Cambria Math" panose="02040503050406030204" pitchFamily="18" charset="0"/>
                            </a:rPr>
                          </m:ctrlPr>
                        </m:sSupPr>
                        <m:e>
                          <m:d>
                            <m:dPr>
                              <m:begChr m:val="["/>
                              <m:endChr m:val="]"/>
                              <m:ctrlPr>
                                <a:rPr lang="en-GB" sz="3200" i="1">
                                  <a:solidFill>
                                    <a:schemeClr val="tx2">
                                      <a:lumMod val="75000"/>
                                    </a:schemeClr>
                                  </a:solidFill>
                                  <a:latin typeface="Cambria Math" panose="02040503050406030204" pitchFamily="18" charset="0"/>
                                </a:rPr>
                              </m:ctrlPr>
                            </m:dPr>
                            <m:e>
                              <m:r>
                                <a:rPr lang="en-GB" sz="3200" b="0" i="1" smtClean="0">
                                  <a:solidFill>
                                    <a:schemeClr val="tx1">
                                      <a:lumMod val="50000"/>
                                    </a:schemeClr>
                                  </a:solidFill>
                                  <a:latin typeface="Cambria Math" panose="02040503050406030204" pitchFamily="18" charset="0"/>
                                </a:rPr>
                                <m:t>2</m:t>
                              </m:r>
                              <m:r>
                                <a:rPr lang="en-GB" sz="3200" b="0" i="1" smtClean="0">
                                  <a:solidFill>
                                    <a:schemeClr val="tx1">
                                      <a:lumMod val="50000"/>
                                    </a:schemeClr>
                                  </a:solidFill>
                                  <a:latin typeface="Cambria Math" panose="02040503050406030204" pitchFamily="18" charset="0"/>
                                </a:rPr>
                                <m:t>𝜎</m:t>
                              </m:r>
                              <m:f>
                                <m:fPr>
                                  <m:ctrlPr>
                                    <a:rPr lang="en-GB" sz="3200" i="1">
                                      <a:solidFill>
                                        <a:schemeClr val="tx2">
                                          <a:lumMod val="75000"/>
                                        </a:schemeClr>
                                      </a:solidFill>
                                      <a:latin typeface="Cambria Math" panose="02040503050406030204" pitchFamily="18" charset="0"/>
                                    </a:rPr>
                                  </m:ctrlPr>
                                </m:fPr>
                                <m:num>
                                  <m:sSub>
                                    <m:sSubPr>
                                      <m:ctrlPr>
                                        <a:rPr lang="en-GB" sz="3200" i="1">
                                          <a:solidFill>
                                            <a:schemeClr val="tx2">
                                              <a:lumMod val="75000"/>
                                            </a:schemeClr>
                                          </a:solidFill>
                                          <a:latin typeface="Cambria Math" panose="02040503050406030204" pitchFamily="18" charset="0"/>
                                        </a:rPr>
                                      </m:ctrlPr>
                                    </m:sSubPr>
                                    <m:e>
                                      <m:d>
                                        <m:dPr>
                                          <m:ctrlPr>
                                            <a:rPr lang="en-GB" sz="3200" i="1">
                                              <a:solidFill>
                                                <a:schemeClr val="tx2">
                                                  <a:lumMod val="75000"/>
                                                </a:schemeClr>
                                              </a:solidFill>
                                              <a:latin typeface="Cambria Math" panose="02040503050406030204" pitchFamily="18" charset="0"/>
                                            </a:rPr>
                                          </m:ctrlPr>
                                        </m:dPr>
                                        <m:e>
                                          <m:sSub>
                                            <m:sSubPr>
                                              <m:ctrlPr>
                                                <a:rPr lang="en-GB" sz="3200" i="1">
                                                  <a:solidFill>
                                                    <a:schemeClr val="tx2">
                                                      <a:lumMod val="75000"/>
                                                    </a:schemeClr>
                                                  </a:solidFill>
                                                  <a:latin typeface="Cambria Math" panose="02040503050406030204" pitchFamily="18" charset="0"/>
                                                </a:rPr>
                                              </m:ctrlPr>
                                            </m:sSubPr>
                                            <m:e>
                                              <m:r>
                                                <a:rPr lang="en-GB" sz="3200" i="1">
                                                  <a:solidFill>
                                                    <a:schemeClr val="tx2">
                                                      <a:lumMod val="75000"/>
                                                    </a:schemeClr>
                                                  </a:solidFill>
                                                  <a:latin typeface="Cambria Math" panose="02040503050406030204" pitchFamily="18" charset="0"/>
                                                </a:rPr>
                                                <m:t>𝐴</m:t>
                                              </m:r>
                                            </m:e>
                                            <m:sub>
                                              <m:r>
                                                <a:rPr lang="en-GB" sz="3200" i="1">
                                                  <a:solidFill>
                                                    <a:schemeClr val="tx2">
                                                      <a:lumMod val="75000"/>
                                                    </a:schemeClr>
                                                  </a:solidFill>
                                                  <a:latin typeface="Cambria Math" panose="02040503050406030204" pitchFamily="18" charset="0"/>
                                                </a:rPr>
                                                <m:t>𝑥</m:t>
                                              </m:r>
                                            </m:sub>
                                          </m:sSub>
                                        </m:e>
                                      </m:d>
                                    </m:e>
                                    <m:sub>
                                      <m:r>
                                        <a:rPr lang="en-GB" sz="3200" i="1">
                                          <a:solidFill>
                                            <a:schemeClr val="tx2">
                                              <a:lumMod val="75000"/>
                                            </a:schemeClr>
                                          </a:solidFill>
                                          <a:latin typeface="Cambria Math" panose="02040503050406030204" pitchFamily="18" charset="0"/>
                                        </a:rPr>
                                        <m:t>𝑓𝑎𝑛</m:t>
                                      </m:r>
                                    </m:sub>
                                  </m:sSub>
                                </m:num>
                                <m:den>
                                  <m:sSub>
                                    <m:sSubPr>
                                      <m:ctrlPr>
                                        <a:rPr lang="en-GB" sz="3200" i="1">
                                          <a:solidFill>
                                            <a:schemeClr val="tx2">
                                              <a:lumMod val="75000"/>
                                            </a:schemeClr>
                                          </a:solidFill>
                                          <a:latin typeface="Cambria Math" panose="02040503050406030204" pitchFamily="18" charset="0"/>
                                        </a:rPr>
                                      </m:ctrlPr>
                                    </m:sSubPr>
                                    <m:e>
                                      <m:d>
                                        <m:dPr>
                                          <m:ctrlPr>
                                            <a:rPr lang="en-GB" sz="3200" i="1">
                                              <a:solidFill>
                                                <a:schemeClr val="tx2">
                                                  <a:lumMod val="75000"/>
                                                </a:schemeClr>
                                              </a:solidFill>
                                              <a:latin typeface="Cambria Math" panose="02040503050406030204" pitchFamily="18" charset="0"/>
                                            </a:rPr>
                                          </m:ctrlPr>
                                        </m:dPr>
                                        <m:e>
                                          <m:sSub>
                                            <m:sSubPr>
                                              <m:ctrlPr>
                                                <a:rPr lang="en-GB" sz="3200" i="1">
                                                  <a:solidFill>
                                                    <a:schemeClr val="tx2">
                                                      <a:lumMod val="75000"/>
                                                    </a:schemeClr>
                                                  </a:solidFill>
                                                  <a:latin typeface="Cambria Math" panose="02040503050406030204" pitchFamily="18" charset="0"/>
                                                </a:rPr>
                                              </m:ctrlPr>
                                            </m:sSubPr>
                                            <m:e>
                                              <m:r>
                                                <a:rPr lang="en-GB" sz="3200" i="1">
                                                  <a:solidFill>
                                                    <a:schemeClr val="tx2">
                                                      <a:lumMod val="75000"/>
                                                    </a:schemeClr>
                                                  </a:solidFill>
                                                  <a:latin typeface="Cambria Math" panose="02040503050406030204" pitchFamily="18" charset="0"/>
                                                </a:rPr>
                                                <m:t>𝐴</m:t>
                                              </m:r>
                                            </m:e>
                                            <m:sub>
                                              <m:r>
                                                <a:rPr lang="en-GB" sz="3200" i="1">
                                                  <a:solidFill>
                                                    <a:schemeClr val="tx2">
                                                      <a:lumMod val="75000"/>
                                                    </a:schemeClr>
                                                  </a:solidFill>
                                                  <a:latin typeface="Cambria Math" panose="02040503050406030204" pitchFamily="18" charset="0"/>
                                                </a:rPr>
                                                <m:t>𝑥</m:t>
                                              </m:r>
                                            </m:sub>
                                          </m:sSub>
                                        </m:e>
                                      </m:d>
                                    </m:e>
                                    <m:sub>
                                      <m:r>
                                        <a:rPr lang="en-GB" sz="3200" i="1">
                                          <a:solidFill>
                                            <a:schemeClr val="tx2">
                                              <a:lumMod val="75000"/>
                                            </a:schemeClr>
                                          </a:solidFill>
                                          <a:latin typeface="Cambria Math" panose="02040503050406030204" pitchFamily="18" charset="0"/>
                                        </a:rPr>
                                        <m:t>𝑝𝑟𝑜𝑝</m:t>
                                      </m:r>
                                      <m:r>
                                        <a:rPr lang="en-GB" sz="3200" i="1">
                                          <a:solidFill>
                                            <a:schemeClr val="tx2">
                                              <a:lumMod val="75000"/>
                                            </a:schemeClr>
                                          </a:solidFill>
                                          <a:latin typeface="Cambria Math" panose="02040503050406030204" pitchFamily="18" charset="0"/>
                                        </a:rPr>
                                        <m:t>.</m:t>
                                      </m:r>
                                    </m:sub>
                                  </m:sSub>
                                  <m:r>
                                    <a:rPr lang="en-GB" sz="3200" i="1">
                                      <a:solidFill>
                                        <a:schemeClr val="tx2">
                                          <a:lumMod val="75000"/>
                                        </a:schemeClr>
                                      </a:solidFill>
                                      <a:latin typeface="Cambria Math" panose="02040503050406030204" pitchFamily="18" charset="0"/>
                                    </a:rPr>
                                    <m:t> </m:t>
                                  </m:r>
                                </m:den>
                              </m:f>
                            </m:e>
                          </m:d>
                        </m:e>
                        <m:sup>
                          <m:f>
                            <m:fPr>
                              <m:ctrlPr>
                                <a:rPr lang="en-GB" sz="3200" b="0" i="1" smtClean="0">
                                  <a:solidFill>
                                    <a:schemeClr val="tx2">
                                      <a:lumMod val="75000"/>
                                    </a:schemeClr>
                                  </a:solidFill>
                                  <a:latin typeface="Cambria Math" panose="02040503050406030204" pitchFamily="18" charset="0"/>
                                </a:rPr>
                              </m:ctrlPr>
                            </m:fPr>
                            <m:num>
                              <m:r>
                                <a:rPr lang="en-GB" sz="3200" b="0" i="1" smtClean="0">
                                  <a:solidFill>
                                    <a:schemeClr val="tx2">
                                      <a:lumMod val="75000"/>
                                    </a:schemeClr>
                                  </a:solidFill>
                                  <a:latin typeface="Cambria Math" panose="02040503050406030204" pitchFamily="18" charset="0"/>
                                </a:rPr>
                                <m:t>1</m:t>
                              </m:r>
                            </m:num>
                            <m:den>
                              <m:r>
                                <a:rPr lang="en-GB" sz="3200" b="0" i="1" smtClean="0">
                                  <a:solidFill>
                                    <a:schemeClr val="tx2">
                                      <a:lumMod val="75000"/>
                                    </a:schemeClr>
                                  </a:solidFill>
                                  <a:latin typeface="Cambria Math" panose="02040503050406030204" pitchFamily="18" charset="0"/>
                                </a:rPr>
                                <m:t>3</m:t>
                              </m:r>
                            </m:den>
                          </m:f>
                        </m:sup>
                      </m:sSup>
                      <m:r>
                        <a:rPr lang="en-GB" sz="3200" b="0" i="1" smtClean="0">
                          <a:solidFill>
                            <a:schemeClr val="tx2">
                              <a:lumMod val="75000"/>
                            </a:schemeClr>
                          </a:solidFill>
                          <a:latin typeface="Cambria Math" panose="02040503050406030204" pitchFamily="18" charset="0"/>
                        </a:rPr>
                        <m:t>−</m:t>
                      </m:r>
                      <m:f>
                        <m:fPr>
                          <m:ctrlPr>
                            <a:rPr lang="en-GB" sz="3600" i="1">
                              <a:solidFill>
                                <a:schemeClr val="tx2">
                                  <a:lumMod val="75000"/>
                                </a:schemeClr>
                              </a:solidFill>
                              <a:latin typeface="Cambria Math" panose="02040503050406030204" pitchFamily="18" charset="0"/>
                            </a:rPr>
                          </m:ctrlPr>
                        </m:fPr>
                        <m:num>
                          <m:r>
                            <a:rPr lang="en-GB" sz="3600" i="1">
                              <a:solidFill>
                                <a:schemeClr val="tx2">
                                  <a:lumMod val="75000"/>
                                </a:schemeClr>
                              </a:solidFill>
                              <a:latin typeface="Cambria Math" panose="02040503050406030204" pitchFamily="18" charset="0"/>
                            </a:rPr>
                            <m:t>𝑊</m:t>
                          </m:r>
                          <m:r>
                            <a:rPr lang="en-GB" sz="3600" i="1">
                              <a:solidFill>
                                <a:schemeClr val="tx2">
                                  <a:lumMod val="75000"/>
                                </a:schemeClr>
                              </a:solidFill>
                              <a:latin typeface="Cambria Math" panose="02040503050406030204" pitchFamily="18" charset="0"/>
                            </a:rPr>
                            <m:t>+</m:t>
                          </m:r>
                          <m:r>
                            <m:rPr>
                              <m:sty m:val="p"/>
                            </m:rPr>
                            <a:rPr lang="en-GB" sz="3600">
                              <a:solidFill>
                                <a:schemeClr val="tx2">
                                  <a:lumMod val="75000"/>
                                </a:schemeClr>
                              </a:solidFill>
                              <a:latin typeface="Cambria Math" panose="02040503050406030204" pitchFamily="18" charset="0"/>
                            </a:rPr>
                            <m:t>Δ</m:t>
                          </m:r>
                          <m:r>
                            <a:rPr lang="en-GB" sz="3600" i="1">
                              <a:solidFill>
                                <a:schemeClr val="tx2">
                                  <a:lumMod val="75000"/>
                                </a:schemeClr>
                              </a:solidFill>
                              <a:latin typeface="Cambria Math" panose="02040503050406030204" pitchFamily="18" charset="0"/>
                            </a:rPr>
                            <m:t>𝑊</m:t>
                          </m:r>
                        </m:num>
                        <m:den>
                          <m:r>
                            <a:rPr lang="en-GB" sz="3600" i="1">
                              <a:solidFill>
                                <a:schemeClr val="tx2">
                                  <a:lumMod val="75000"/>
                                </a:schemeClr>
                              </a:solidFill>
                              <a:latin typeface="Cambria Math" panose="02040503050406030204" pitchFamily="18" charset="0"/>
                            </a:rPr>
                            <m:t>𝑊</m:t>
                          </m:r>
                        </m:den>
                      </m:f>
                    </m:oMath>
                  </m:oMathPara>
                </a14:m>
                <a:endParaRPr lang="en-GB" sz="3600" b="0" dirty="0">
                  <a:solidFill>
                    <a:schemeClr val="tx2">
                      <a:lumMod val="75000"/>
                    </a:schemeClr>
                  </a:solidFill>
                </a:endParaRPr>
              </a:p>
            </p:txBody>
          </p:sp>
        </mc:Choice>
        <mc:Fallback xmlns="">
          <p:sp>
            <p:nvSpPr>
              <p:cNvPr id="50" name="TextBox 49">
                <a:extLst>
                  <a:ext uri="{FF2B5EF4-FFF2-40B4-BE49-F238E27FC236}">
                    <a16:creationId xmlns:a16="http://schemas.microsoft.com/office/drawing/2014/main" id="{B496897F-E982-D54E-BEEE-C4BC7CA48DA8}"/>
                  </a:ext>
                </a:extLst>
              </p:cNvPr>
              <p:cNvSpPr txBox="1">
                <a:spLocks noRot="1" noChangeAspect="1" noMove="1" noResize="1" noEditPoints="1" noAdjustHandles="1" noChangeArrowheads="1" noChangeShapeType="1" noTextEdit="1"/>
              </p:cNvSpPr>
              <p:nvPr/>
            </p:nvSpPr>
            <p:spPr>
              <a:xfrm>
                <a:off x="1647257" y="2008844"/>
                <a:ext cx="5849485" cy="1381789"/>
              </a:xfrm>
              <a:prstGeom prst="rect">
                <a:avLst/>
              </a:prstGeom>
              <a:blipFill>
                <a:blip r:embed="rId3"/>
                <a:stretch>
                  <a:fillRect l="-1952" b="-9091"/>
                </a:stretch>
              </a:blipFill>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9A3F8686-2A8A-AB4B-B016-01CA0C1DA3BA}"/>
              </a:ext>
            </a:extLst>
          </p:cNvPr>
          <p:cNvGrpSpPr/>
          <p:nvPr/>
        </p:nvGrpSpPr>
        <p:grpSpPr>
          <a:xfrm>
            <a:off x="684273" y="4375161"/>
            <a:ext cx="7775451" cy="1569660"/>
            <a:chOff x="669409" y="4356307"/>
            <a:chExt cx="7775451" cy="1569660"/>
          </a:xfrm>
        </p:grpSpPr>
        <mc:AlternateContent xmlns:mc="http://schemas.openxmlformats.org/markup-compatibility/2006" xmlns:a14="http://schemas.microsoft.com/office/drawing/2010/main">
          <mc:Choice Requires="a14">
            <p:sp>
              <p:nvSpPr>
                <p:cNvPr id="47" name="Text Placeholder 3">
                  <a:extLst>
                    <a:ext uri="{FF2B5EF4-FFF2-40B4-BE49-F238E27FC236}">
                      <a16:creationId xmlns:a16="http://schemas.microsoft.com/office/drawing/2014/main" id="{11EF2FE6-BEB8-0446-8063-D151F82734D6}"/>
                    </a:ext>
                  </a:extLst>
                </p:cNvPr>
                <p:cNvSpPr txBox="1">
                  <a:spLocks/>
                </p:cNvSpPr>
                <p:nvPr/>
              </p:nvSpPr>
              <p:spPr bwMode="auto">
                <a:xfrm>
                  <a:off x="1799533" y="4582550"/>
                  <a:ext cx="6645327" cy="387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lgn="ctr">
                    <a:buNone/>
                  </a:pPr>
                  <a14:m>
                    <m:oMath xmlns:m="http://schemas.openxmlformats.org/officeDocument/2006/math">
                      <m:r>
                        <a:rPr lang="en-GB" sz="3200" b="1" i="1" kern="0" dirty="0" smtClean="0">
                          <a:latin typeface="Cambria Math" panose="02040503050406030204" pitchFamily="18" charset="0"/>
                        </a:rPr>
                        <m:t>+ </m:t>
                      </m:r>
                      <m:r>
                        <a:rPr lang="en-GB" sz="3200" b="1" i="1" kern="0" dirty="0" smtClean="0">
                          <a:latin typeface="Cambria Math" panose="02040503050406030204" pitchFamily="18" charset="0"/>
                        </a:rPr>
                        <m:t>𝒗𝒆</m:t>
                      </m:r>
                    </m:oMath>
                  </a14:m>
                  <a:r>
                    <a:rPr lang="en-GB" sz="3200" kern="0" dirty="0"/>
                    <a:t>     </a:t>
                  </a:r>
                  <a:r>
                    <a:rPr lang="en-GB" sz="3200" kern="0" dirty="0">
                      <a:solidFill>
                        <a:srgbClr val="00B050"/>
                      </a:solidFill>
                    </a:rPr>
                    <a:t>Ducted fan uses less power</a:t>
                  </a:r>
                </a:p>
              </p:txBody>
            </p:sp>
          </mc:Choice>
          <mc:Fallback xmlns="">
            <p:sp>
              <p:nvSpPr>
                <p:cNvPr id="47" name="Text Placeholder 3">
                  <a:extLst>
                    <a:ext uri="{FF2B5EF4-FFF2-40B4-BE49-F238E27FC236}">
                      <a16:creationId xmlns:a16="http://schemas.microsoft.com/office/drawing/2014/main" id="{11EF2FE6-BEB8-0446-8063-D151F82734D6}"/>
                    </a:ext>
                  </a:extLst>
                </p:cNvPr>
                <p:cNvSpPr txBox="1">
                  <a:spLocks noRot="1" noChangeAspect="1" noMove="1" noResize="1" noEditPoints="1" noAdjustHandles="1" noChangeArrowheads="1" noChangeShapeType="1" noTextEdit="1"/>
                </p:cNvSpPr>
                <p:nvPr/>
              </p:nvSpPr>
              <p:spPr bwMode="auto">
                <a:xfrm>
                  <a:off x="1799533" y="4582550"/>
                  <a:ext cx="6645327" cy="387601"/>
                </a:xfrm>
                <a:prstGeom prst="rect">
                  <a:avLst/>
                </a:prstGeom>
                <a:blipFill>
                  <a:blip r:embed="rId4"/>
                  <a:stretch>
                    <a:fillRect t="-28125" r="-1718" b="-812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32055FA-94F4-E949-850A-2B6FF771FCBE}"/>
                    </a:ext>
                  </a:extLst>
                </p:cNvPr>
                <p:cNvSpPr txBox="1"/>
                <p:nvPr/>
              </p:nvSpPr>
              <p:spPr>
                <a:xfrm>
                  <a:off x="669409" y="4356307"/>
                  <a:ext cx="916881" cy="1569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9600" b="0" i="0" smtClean="0">
                            <a:latin typeface="Cambria Math" panose="02040503050406030204" pitchFamily="18" charset="0"/>
                          </a:rPr>
                          <m:t>Σ</m:t>
                        </m:r>
                      </m:oMath>
                    </m:oMathPara>
                  </a14:m>
                  <a:endParaRPr lang="en-US" sz="7200" dirty="0"/>
                </a:p>
              </p:txBody>
            </p:sp>
          </mc:Choice>
          <mc:Fallback xmlns="">
            <p:sp>
              <p:nvSpPr>
                <p:cNvPr id="76" name="TextBox 75">
                  <a:extLst>
                    <a:ext uri="{FF2B5EF4-FFF2-40B4-BE49-F238E27FC236}">
                      <a16:creationId xmlns:a16="http://schemas.microsoft.com/office/drawing/2014/main" id="{C32055FA-94F4-E949-850A-2B6FF771FCBE}"/>
                    </a:ext>
                  </a:extLst>
                </p:cNvPr>
                <p:cNvSpPr txBox="1">
                  <a:spLocks noRot="1" noChangeAspect="1" noMove="1" noResize="1" noEditPoints="1" noAdjustHandles="1" noChangeArrowheads="1" noChangeShapeType="1" noTextEdit="1"/>
                </p:cNvSpPr>
                <p:nvPr/>
              </p:nvSpPr>
              <p:spPr>
                <a:xfrm>
                  <a:off x="669409" y="4356307"/>
                  <a:ext cx="916881" cy="1569660"/>
                </a:xfrm>
                <a:prstGeom prst="rect">
                  <a:avLst/>
                </a:prstGeom>
                <a:blipFill>
                  <a:blip r:embed="rId5"/>
                  <a:stretch>
                    <a:fillRect l="-47945" r="-12329" b="-4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Placeholder 3">
                  <a:extLst>
                    <a:ext uri="{FF2B5EF4-FFF2-40B4-BE49-F238E27FC236}">
                      <a16:creationId xmlns:a16="http://schemas.microsoft.com/office/drawing/2014/main" id="{FAD58327-C32F-5F4B-A56E-30C68FADC857}"/>
                    </a:ext>
                  </a:extLst>
                </p:cNvPr>
                <p:cNvSpPr txBox="1">
                  <a:spLocks/>
                </p:cNvSpPr>
                <p:nvPr/>
              </p:nvSpPr>
              <p:spPr bwMode="auto">
                <a:xfrm>
                  <a:off x="1875783" y="5279091"/>
                  <a:ext cx="6159221" cy="387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lgn="ctr">
                    <a:buNone/>
                  </a:pPr>
                  <a:r>
                    <a:rPr lang="en-GB" sz="3200" b="1" kern="0" dirty="0"/>
                    <a:t>– </a:t>
                  </a:r>
                  <a14:m>
                    <m:oMath xmlns:m="http://schemas.openxmlformats.org/officeDocument/2006/math">
                      <m:r>
                        <a:rPr lang="en-GB" sz="3200" b="1" i="1" kern="0" dirty="0" smtClean="0">
                          <a:latin typeface="Cambria Math" panose="02040503050406030204" pitchFamily="18" charset="0"/>
                        </a:rPr>
                        <m:t>𝒗𝒆</m:t>
                      </m:r>
                    </m:oMath>
                  </a14:m>
                  <a:r>
                    <a:rPr lang="en-GB" sz="3200" kern="0" dirty="0"/>
                    <a:t>     </a:t>
                  </a:r>
                  <a:r>
                    <a:rPr lang="en-GB" sz="3200" kern="0" dirty="0">
                      <a:solidFill>
                        <a:srgbClr val="C00000"/>
                      </a:solidFill>
                    </a:rPr>
                    <a:t>Propeller uses less power</a:t>
                  </a:r>
                </a:p>
              </p:txBody>
            </p:sp>
          </mc:Choice>
          <mc:Fallback xmlns="">
            <p:sp>
              <p:nvSpPr>
                <p:cNvPr id="77" name="Text Placeholder 3">
                  <a:extLst>
                    <a:ext uri="{FF2B5EF4-FFF2-40B4-BE49-F238E27FC236}">
                      <a16:creationId xmlns:a16="http://schemas.microsoft.com/office/drawing/2014/main" id="{FAD58327-C32F-5F4B-A56E-30C68FADC857}"/>
                    </a:ext>
                  </a:extLst>
                </p:cNvPr>
                <p:cNvSpPr txBox="1">
                  <a:spLocks noRot="1" noChangeAspect="1" noMove="1" noResize="1" noEditPoints="1" noAdjustHandles="1" noChangeArrowheads="1" noChangeShapeType="1" noTextEdit="1"/>
                </p:cNvSpPr>
                <p:nvPr/>
              </p:nvSpPr>
              <p:spPr bwMode="auto">
                <a:xfrm>
                  <a:off x="1875783" y="5279091"/>
                  <a:ext cx="6159221" cy="387601"/>
                </a:xfrm>
                <a:prstGeom prst="rect">
                  <a:avLst/>
                </a:prstGeom>
                <a:blipFill>
                  <a:blip r:embed="rId6"/>
                  <a:stretch>
                    <a:fillRect l="-2675" t="-28125" r="-2675" b="-812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267811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8E06-4FD7-3843-A7D6-259F8451D003}"/>
              </a:ext>
            </a:extLst>
          </p:cNvPr>
          <p:cNvSpPr>
            <a:spLocks noGrp="1"/>
          </p:cNvSpPr>
          <p:nvPr>
            <p:ph type="title"/>
          </p:nvPr>
        </p:nvSpPr>
        <p:spPr>
          <a:xfrm>
            <a:off x="354195" y="393064"/>
            <a:ext cx="8375651" cy="423863"/>
          </a:xfrm>
        </p:spPr>
        <p:txBody>
          <a:bodyPr/>
          <a:lstStyle/>
          <a:p>
            <a:pPr marL="0" indent="0">
              <a:buNone/>
            </a:pPr>
            <a:r>
              <a:rPr lang="en-GB" sz="2800" dirty="0"/>
              <a:t>Superiority Condition</a:t>
            </a:r>
          </a:p>
        </p:txBody>
      </p:sp>
      <p:sp>
        <p:nvSpPr>
          <p:cNvPr id="4" name="Slide Number Placeholder 3">
            <a:extLst>
              <a:ext uri="{FF2B5EF4-FFF2-40B4-BE49-F238E27FC236}">
                <a16:creationId xmlns:a16="http://schemas.microsoft.com/office/drawing/2014/main" id="{2DABD1B5-7764-3E46-9F74-4A76C8999286}"/>
              </a:ext>
            </a:extLst>
          </p:cNvPr>
          <p:cNvSpPr>
            <a:spLocks noGrp="1"/>
          </p:cNvSpPr>
          <p:nvPr>
            <p:ph type="sldNum" sz="quarter" idx="10"/>
          </p:nvPr>
        </p:nvSpPr>
        <p:spPr/>
        <p:txBody>
          <a:bodyPr/>
          <a:lstStyle/>
          <a:p>
            <a:pPr>
              <a:defRPr/>
            </a:pPr>
            <a:fld id="{7450B514-6E3B-4CB5-8B71-D7910935A798}" type="slidenum">
              <a:rPr lang="en-GB" smtClean="0"/>
              <a:pPr>
                <a:defRPr/>
              </a:pPr>
              <a:t>9</a:t>
            </a:fld>
            <a:endParaRPr lang="en-GB"/>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96897F-E982-D54E-BEEE-C4BC7CA48DA8}"/>
                  </a:ext>
                </a:extLst>
              </p:cNvPr>
              <p:cNvSpPr txBox="1"/>
              <p:nvPr/>
            </p:nvSpPr>
            <p:spPr>
              <a:xfrm>
                <a:off x="1647257" y="2008844"/>
                <a:ext cx="5849485" cy="1381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sz="3200" b="0" i="0" smtClean="0">
                          <a:solidFill>
                            <a:schemeClr val="tx2">
                              <a:lumMod val="75000"/>
                            </a:schemeClr>
                          </a:solidFill>
                          <a:latin typeface="Cambria Math" panose="02040503050406030204" pitchFamily="18" charset="0"/>
                        </a:rPr>
                        <m:t>Σ</m:t>
                      </m:r>
                      <m:r>
                        <a:rPr lang="en-GB" sz="3200" b="0" i="1" smtClean="0">
                          <a:solidFill>
                            <a:schemeClr val="tx2">
                              <a:lumMod val="75000"/>
                            </a:schemeClr>
                          </a:solidFill>
                          <a:latin typeface="Cambria Math" panose="02040503050406030204" pitchFamily="18" charset="0"/>
                        </a:rPr>
                        <m:t>=</m:t>
                      </m:r>
                      <m:sSup>
                        <m:sSupPr>
                          <m:ctrlPr>
                            <a:rPr lang="en-GB" sz="3200" b="0" i="1" smtClean="0">
                              <a:solidFill>
                                <a:schemeClr val="tx2">
                                  <a:lumMod val="75000"/>
                                </a:schemeClr>
                              </a:solidFill>
                              <a:latin typeface="Cambria Math" panose="02040503050406030204" pitchFamily="18" charset="0"/>
                            </a:rPr>
                          </m:ctrlPr>
                        </m:sSupPr>
                        <m:e>
                          <m:d>
                            <m:dPr>
                              <m:begChr m:val="["/>
                              <m:endChr m:val="]"/>
                              <m:ctrlPr>
                                <a:rPr lang="en-GB" sz="3200" i="1">
                                  <a:solidFill>
                                    <a:schemeClr val="tx2">
                                      <a:lumMod val="75000"/>
                                    </a:schemeClr>
                                  </a:solidFill>
                                  <a:latin typeface="Cambria Math" panose="02040503050406030204" pitchFamily="18" charset="0"/>
                                </a:rPr>
                              </m:ctrlPr>
                            </m:dPr>
                            <m:e>
                              <m:r>
                                <a:rPr lang="en-GB" sz="3200" b="0" i="1" smtClean="0">
                                  <a:solidFill>
                                    <a:schemeClr val="tx2">
                                      <a:lumMod val="75000"/>
                                    </a:schemeClr>
                                  </a:solidFill>
                                  <a:latin typeface="Cambria Math" panose="02040503050406030204" pitchFamily="18" charset="0"/>
                                </a:rPr>
                                <m:t>2</m:t>
                              </m:r>
                              <m:r>
                                <a:rPr lang="en-GB" sz="3200" b="0" i="1" smtClean="0">
                                  <a:solidFill>
                                    <a:schemeClr val="tx2">
                                      <a:lumMod val="75000"/>
                                    </a:schemeClr>
                                  </a:solidFill>
                                  <a:latin typeface="Cambria Math" panose="02040503050406030204" pitchFamily="18" charset="0"/>
                                </a:rPr>
                                <m:t>𝜎</m:t>
                              </m:r>
                              <m:f>
                                <m:fPr>
                                  <m:ctrlPr>
                                    <a:rPr lang="en-GB" sz="3200" i="1" smtClean="0">
                                      <a:solidFill>
                                        <a:schemeClr val="tx1">
                                          <a:lumMod val="50000"/>
                                        </a:schemeClr>
                                      </a:solidFill>
                                      <a:latin typeface="Cambria Math" panose="02040503050406030204" pitchFamily="18" charset="0"/>
                                    </a:rPr>
                                  </m:ctrlPr>
                                </m:fPr>
                                <m:num>
                                  <m:sSub>
                                    <m:sSubPr>
                                      <m:ctrlPr>
                                        <a:rPr lang="en-GB" sz="3200" i="1">
                                          <a:solidFill>
                                            <a:schemeClr val="tx1">
                                              <a:lumMod val="50000"/>
                                            </a:schemeClr>
                                          </a:solidFill>
                                          <a:latin typeface="Cambria Math" panose="02040503050406030204" pitchFamily="18" charset="0"/>
                                        </a:rPr>
                                      </m:ctrlPr>
                                    </m:sSubPr>
                                    <m:e>
                                      <m:d>
                                        <m:dPr>
                                          <m:ctrlPr>
                                            <a:rPr lang="en-GB" sz="3200" i="1">
                                              <a:solidFill>
                                                <a:schemeClr val="tx1">
                                                  <a:lumMod val="50000"/>
                                                </a:schemeClr>
                                              </a:solidFill>
                                              <a:latin typeface="Cambria Math" panose="02040503050406030204" pitchFamily="18" charset="0"/>
                                            </a:rPr>
                                          </m:ctrlPr>
                                        </m:dPr>
                                        <m:e>
                                          <m:sSub>
                                            <m:sSubPr>
                                              <m:ctrlPr>
                                                <a:rPr lang="en-GB" sz="3200" i="1">
                                                  <a:solidFill>
                                                    <a:schemeClr val="tx1">
                                                      <a:lumMod val="50000"/>
                                                    </a:schemeClr>
                                                  </a:solidFill>
                                                  <a:latin typeface="Cambria Math" panose="02040503050406030204" pitchFamily="18" charset="0"/>
                                                </a:rPr>
                                              </m:ctrlPr>
                                            </m:sSubPr>
                                            <m:e>
                                              <m:r>
                                                <a:rPr lang="en-GB" sz="3200" i="1">
                                                  <a:solidFill>
                                                    <a:schemeClr val="tx1">
                                                      <a:lumMod val="50000"/>
                                                    </a:schemeClr>
                                                  </a:solidFill>
                                                  <a:latin typeface="Cambria Math" panose="02040503050406030204" pitchFamily="18" charset="0"/>
                                                </a:rPr>
                                                <m:t>𝐴</m:t>
                                              </m:r>
                                            </m:e>
                                            <m:sub>
                                              <m:r>
                                                <a:rPr lang="en-GB" sz="3200" i="1">
                                                  <a:solidFill>
                                                    <a:schemeClr val="tx1">
                                                      <a:lumMod val="50000"/>
                                                    </a:schemeClr>
                                                  </a:solidFill>
                                                  <a:latin typeface="Cambria Math" panose="02040503050406030204" pitchFamily="18" charset="0"/>
                                                </a:rPr>
                                                <m:t>𝑥</m:t>
                                              </m:r>
                                            </m:sub>
                                          </m:sSub>
                                        </m:e>
                                      </m:d>
                                    </m:e>
                                    <m:sub>
                                      <m:r>
                                        <a:rPr lang="en-GB" sz="3200" i="1">
                                          <a:solidFill>
                                            <a:schemeClr val="tx1">
                                              <a:lumMod val="50000"/>
                                            </a:schemeClr>
                                          </a:solidFill>
                                          <a:latin typeface="Cambria Math" panose="02040503050406030204" pitchFamily="18" charset="0"/>
                                        </a:rPr>
                                        <m:t>𝑓𝑎𝑛</m:t>
                                      </m:r>
                                    </m:sub>
                                  </m:sSub>
                                </m:num>
                                <m:den>
                                  <m:sSub>
                                    <m:sSubPr>
                                      <m:ctrlPr>
                                        <a:rPr lang="en-GB" sz="3200" i="1">
                                          <a:solidFill>
                                            <a:schemeClr val="tx1">
                                              <a:lumMod val="50000"/>
                                            </a:schemeClr>
                                          </a:solidFill>
                                          <a:latin typeface="Cambria Math" panose="02040503050406030204" pitchFamily="18" charset="0"/>
                                        </a:rPr>
                                      </m:ctrlPr>
                                    </m:sSubPr>
                                    <m:e>
                                      <m:d>
                                        <m:dPr>
                                          <m:ctrlPr>
                                            <a:rPr lang="en-GB" sz="3200" i="1">
                                              <a:solidFill>
                                                <a:schemeClr val="tx1">
                                                  <a:lumMod val="50000"/>
                                                </a:schemeClr>
                                              </a:solidFill>
                                              <a:latin typeface="Cambria Math" panose="02040503050406030204" pitchFamily="18" charset="0"/>
                                            </a:rPr>
                                          </m:ctrlPr>
                                        </m:dPr>
                                        <m:e>
                                          <m:sSub>
                                            <m:sSubPr>
                                              <m:ctrlPr>
                                                <a:rPr lang="en-GB" sz="3200" i="1">
                                                  <a:solidFill>
                                                    <a:schemeClr val="tx1">
                                                      <a:lumMod val="50000"/>
                                                    </a:schemeClr>
                                                  </a:solidFill>
                                                  <a:latin typeface="Cambria Math" panose="02040503050406030204" pitchFamily="18" charset="0"/>
                                                </a:rPr>
                                              </m:ctrlPr>
                                            </m:sSubPr>
                                            <m:e>
                                              <m:r>
                                                <a:rPr lang="en-GB" sz="3200" i="1">
                                                  <a:solidFill>
                                                    <a:schemeClr val="tx1">
                                                      <a:lumMod val="50000"/>
                                                    </a:schemeClr>
                                                  </a:solidFill>
                                                  <a:latin typeface="Cambria Math" panose="02040503050406030204" pitchFamily="18" charset="0"/>
                                                </a:rPr>
                                                <m:t>𝐴</m:t>
                                              </m:r>
                                            </m:e>
                                            <m:sub>
                                              <m:r>
                                                <a:rPr lang="en-GB" sz="3200" i="1">
                                                  <a:solidFill>
                                                    <a:schemeClr val="tx1">
                                                      <a:lumMod val="50000"/>
                                                    </a:schemeClr>
                                                  </a:solidFill>
                                                  <a:latin typeface="Cambria Math" panose="02040503050406030204" pitchFamily="18" charset="0"/>
                                                </a:rPr>
                                                <m:t>𝑥</m:t>
                                              </m:r>
                                            </m:sub>
                                          </m:sSub>
                                        </m:e>
                                      </m:d>
                                    </m:e>
                                    <m:sub>
                                      <m:r>
                                        <a:rPr lang="en-GB" sz="3200" i="1">
                                          <a:solidFill>
                                            <a:schemeClr val="tx1">
                                              <a:lumMod val="50000"/>
                                            </a:schemeClr>
                                          </a:solidFill>
                                          <a:latin typeface="Cambria Math" panose="02040503050406030204" pitchFamily="18" charset="0"/>
                                        </a:rPr>
                                        <m:t>𝑝𝑟𝑜𝑝</m:t>
                                      </m:r>
                                      <m:r>
                                        <a:rPr lang="en-GB" sz="3200" i="1">
                                          <a:solidFill>
                                            <a:schemeClr val="tx1">
                                              <a:lumMod val="50000"/>
                                            </a:schemeClr>
                                          </a:solidFill>
                                          <a:latin typeface="Cambria Math" panose="02040503050406030204" pitchFamily="18" charset="0"/>
                                        </a:rPr>
                                        <m:t>.</m:t>
                                      </m:r>
                                    </m:sub>
                                  </m:sSub>
                                  <m:r>
                                    <a:rPr lang="en-GB" sz="3200" i="1">
                                      <a:solidFill>
                                        <a:schemeClr val="tx1">
                                          <a:lumMod val="50000"/>
                                        </a:schemeClr>
                                      </a:solidFill>
                                      <a:latin typeface="Cambria Math" panose="02040503050406030204" pitchFamily="18" charset="0"/>
                                    </a:rPr>
                                    <m:t> </m:t>
                                  </m:r>
                                </m:den>
                              </m:f>
                            </m:e>
                          </m:d>
                        </m:e>
                        <m:sup>
                          <m:f>
                            <m:fPr>
                              <m:ctrlPr>
                                <a:rPr lang="en-GB" sz="3200" b="0" i="1" smtClean="0">
                                  <a:solidFill>
                                    <a:schemeClr val="tx2">
                                      <a:lumMod val="75000"/>
                                    </a:schemeClr>
                                  </a:solidFill>
                                  <a:latin typeface="Cambria Math" panose="02040503050406030204" pitchFamily="18" charset="0"/>
                                </a:rPr>
                              </m:ctrlPr>
                            </m:fPr>
                            <m:num>
                              <m:r>
                                <a:rPr lang="en-GB" sz="3200" b="0" i="1" smtClean="0">
                                  <a:solidFill>
                                    <a:schemeClr val="tx2">
                                      <a:lumMod val="75000"/>
                                    </a:schemeClr>
                                  </a:solidFill>
                                  <a:latin typeface="Cambria Math" panose="02040503050406030204" pitchFamily="18" charset="0"/>
                                </a:rPr>
                                <m:t>1</m:t>
                              </m:r>
                            </m:num>
                            <m:den>
                              <m:r>
                                <a:rPr lang="en-GB" sz="3200" b="0" i="1" smtClean="0">
                                  <a:solidFill>
                                    <a:schemeClr val="tx2">
                                      <a:lumMod val="75000"/>
                                    </a:schemeClr>
                                  </a:solidFill>
                                  <a:latin typeface="Cambria Math" panose="02040503050406030204" pitchFamily="18" charset="0"/>
                                </a:rPr>
                                <m:t>3</m:t>
                              </m:r>
                            </m:den>
                          </m:f>
                        </m:sup>
                      </m:sSup>
                      <m:r>
                        <a:rPr lang="en-GB" sz="3200" b="0" i="1" smtClean="0">
                          <a:solidFill>
                            <a:schemeClr val="tx2">
                              <a:lumMod val="75000"/>
                            </a:schemeClr>
                          </a:solidFill>
                          <a:latin typeface="Cambria Math" panose="02040503050406030204" pitchFamily="18" charset="0"/>
                        </a:rPr>
                        <m:t>−</m:t>
                      </m:r>
                      <m:f>
                        <m:fPr>
                          <m:ctrlPr>
                            <a:rPr lang="en-GB" sz="3600" i="1">
                              <a:solidFill>
                                <a:schemeClr val="tx2">
                                  <a:lumMod val="75000"/>
                                </a:schemeClr>
                              </a:solidFill>
                              <a:latin typeface="Cambria Math" panose="02040503050406030204" pitchFamily="18" charset="0"/>
                            </a:rPr>
                          </m:ctrlPr>
                        </m:fPr>
                        <m:num>
                          <m:r>
                            <a:rPr lang="en-GB" sz="3600" i="1">
                              <a:solidFill>
                                <a:schemeClr val="tx2">
                                  <a:lumMod val="75000"/>
                                </a:schemeClr>
                              </a:solidFill>
                              <a:latin typeface="Cambria Math" panose="02040503050406030204" pitchFamily="18" charset="0"/>
                            </a:rPr>
                            <m:t>𝑊</m:t>
                          </m:r>
                          <m:r>
                            <a:rPr lang="en-GB" sz="3600" i="1">
                              <a:solidFill>
                                <a:schemeClr val="tx2">
                                  <a:lumMod val="75000"/>
                                </a:schemeClr>
                              </a:solidFill>
                              <a:latin typeface="Cambria Math" panose="02040503050406030204" pitchFamily="18" charset="0"/>
                            </a:rPr>
                            <m:t>+</m:t>
                          </m:r>
                          <m:r>
                            <m:rPr>
                              <m:sty m:val="p"/>
                            </m:rPr>
                            <a:rPr lang="en-GB" sz="3600">
                              <a:solidFill>
                                <a:schemeClr val="tx2">
                                  <a:lumMod val="75000"/>
                                </a:schemeClr>
                              </a:solidFill>
                              <a:latin typeface="Cambria Math" panose="02040503050406030204" pitchFamily="18" charset="0"/>
                            </a:rPr>
                            <m:t>Δ</m:t>
                          </m:r>
                          <m:r>
                            <a:rPr lang="en-GB" sz="3600" i="1">
                              <a:solidFill>
                                <a:schemeClr val="tx2">
                                  <a:lumMod val="75000"/>
                                </a:schemeClr>
                              </a:solidFill>
                              <a:latin typeface="Cambria Math" panose="02040503050406030204" pitchFamily="18" charset="0"/>
                            </a:rPr>
                            <m:t>𝑊</m:t>
                          </m:r>
                        </m:num>
                        <m:den>
                          <m:r>
                            <a:rPr lang="en-GB" sz="3600" i="1">
                              <a:solidFill>
                                <a:schemeClr val="tx2">
                                  <a:lumMod val="75000"/>
                                </a:schemeClr>
                              </a:solidFill>
                              <a:latin typeface="Cambria Math" panose="02040503050406030204" pitchFamily="18" charset="0"/>
                            </a:rPr>
                            <m:t>𝑊</m:t>
                          </m:r>
                        </m:den>
                      </m:f>
                    </m:oMath>
                  </m:oMathPara>
                </a14:m>
                <a:endParaRPr lang="en-GB" sz="3600" b="0" dirty="0">
                  <a:solidFill>
                    <a:schemeClr val="tx2">
                      <a:lumMod val="75000"/>
                    </a:schemeClr>
                  </a:solidFill>
                </a:endParaRPr>
              </a:p>
            </p:txBody>
          </p:sp>
        </mc:Choice>
        <mc:Fallback xmlns="">
          <p:sp>
            <p:nvSpPr>
              <p:cNvPr id="50" name="TextBox 49">
                <a:extLst>
                  <a:ext uri="{FF2B5EF4-FFF2-40B4-BE49-F238E27FC236}">
                    <a16:creationId xmlns:a16="http://schemas.microsoft.com/office/drawing/2014/main" id="{B496897F-E982-D54E-BEEE-C4BC7CA48DA8}"/>
                  </a:ext>
                </a:extLst>
              </p:cNvPr>
              <p:cNvSpPr txBox="1">
                <a:spLocks noRot="1" noChangeAspect="1" noMove="1" noResize="1" noEditPoints="1" noAdjustHandles="1" noChangeArrowheads="1" noChangeShapeType="1" noTextEdit="1"/>
              </p:cNvSpPr>
              <p:nvPr/>
            </p:nvSpPr>
            <p:spPr>
              <a:xfrm>
                <a:off x="1647257" y="2008844"/>
                <a:ext cx="5849485" cy="1381789"/>
              </a:xfrm>
              <a:prstGeom prst="rect">
                <a:avLst/>
              </a:prstGeom>
              <a:blipFill>
                <a:blip r:embed="rId3"/>
                <a:stretch>
                  <a:fillRect l="-1952" b="-9091"/>
                </a:stretch>
              </a:blipFill>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9A3F8686-2A8A-AB4B-B016-01CA0C1DA3BA}"/>
              </a:ext>
            </a:extLst>
          </p:cNvPr>
          <p:cNvGrpSpPr/>
          <p:nvPr/>
        </p:nvGrpSpPr>
        <p:grpSpPr>
          <a:xfrm>
            <a:off x="684273" y="4375161"/>
            <a:ext cx="7775451" cy="1569660"/>
            <a:chOff x="669409" y="4356307"/>
            <a:chExt cx="7775451" cy="1569660"/>
          </a:xfrm>
        </p:grpSpPr>
        <mc:AlternateContent xmlns:mc="http://schemas.openxmlformats.org/markup-compatibility/2006" xmlns:a14="http://schemas.microsoft.com/office/drawing/2010/main">
          <mc:Choice Requires="a14">
            <p:sp>
              <p:nvSpPr>
                <p:cNvPr id="47" name="Text Placeholder 3">
                  <a:extLst>
                    <a:ext uri="{FF2B5EF4-FFF2-40B4-BE49-F238E27FC236}">
                      <a16:creationId xmlns:a16="http://schemas.microsoft.com/office/drawing/2014/main" id="{11EF2FE6-BEB8-0446-8063-D151F82734D6}"/>
                    </a:ext>
                  </a:extLst>
                </p:cNvPr>
                <p:cNvSpPr txBox="1">
                  <a:spLocks/>
                </p:cNvSpPr>
                <p:nvPr/>
              </p:nvSpPr>
              <p:spPr bwMode="auto">
                <a:xfrm>
                  <a:off x="1799533" y="4582550"/>
                  <a:ext cx="6645327" cy="387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lgn="ctr">
                    <a:buNone/>
                  </a:pPr>
                  <a14:m>
                    <m:oMath xmlns:m="http://schemas.openxmlformats.org/officeDocument/2006/math">
                      <m:r>
                        <a:rPr lang="en-GB" sz="3200" b="1" i="1" kern="0" dirty="0" smtClean="0">
                          <a:latin typeface="Cambria Math" panose="02040503050406030204" pitchFamily="18" charset="0"/>
                        </a:rPr>
                        <m:t>+ </m:t>
                      </m:r>
                      <m:r>
                        <a:rPr lang="en-GB" sz="3200" b="1" i="1" kern="0" dirty="0" smtClean="0">
                          <a:latin typeface="Cambria Math" panose="02040503050406030204" pitchFamily="18" charset="0"/>
                        </a:rPr>
                        <m:t>𝒗𝒆</m:t>
                      </m:r>
                    </m:oMath>
                  </a14:m>
                  <a:r>
                    <a:rPr lang="en-GB" sz="3200" kern="0" dirty="0"/>
                    <a:t>     </a:t>
                  </a:r>
                  <a:r>
                    <a:rPr lang="en-GB" sz="3200" kern="0" dirty="0">
                      <a:solidFill>
                        <a:srgbClr val="00B050"/>
                      </a:solidFill>
                    </a:rPr>
                    <a:t>Ducted fan uses less power</a:t>
                  </a:r>
                </a:p>
              </p:txBody>
            </p:sp>
          </mc:Choice>
          <mc:Fallback xmlns="">
            <p:sp>
              <p:nvSpPr>
                <p:cNvPr id="47" name="Text Placeholder 3">
                  <a:extLst>
                    <a:ext uri="{FF2B5EF4-FFF2-40B4-BE49-F238E27FC236}">
                      <a16:creationId xmlns:a16="http://schemas.microsoft.com/office/drawing/2014/main" id="{11EF2FE6-BEB8-0446-8063-D151F82734D6}"/>
                    </a:ext>
                  </a:extLst>
                </p:cNvPr>
                <p:cNvSpPr txBox="1">
                  <a:spLocks noRot="1" noChangeAspect="1" noMove="1" noResize="1" noEditPoints="1" noAdjustHandles="1" noChangeArrowheads="1" noChangeShapeType="1" noTextEdit="1"/>
                </p:cNvSpPr>
                <p:nvPr/>
              </p:nvSpPr>
              <p:spPr bwMode="auto">
                <a:xfrm>
                  <a:off x="1799533" y="4582550"/>
                  <a:ext cx="6645327" cy="387601"/>
                </a:xfrm>
                <a:prstGeom prst="rect">
                  <a:avLst/>
                </a:prstGeom>
                <a:blipFill>
                  <a:blip r:embed="rId4"/>
                  <a:stretch>
                    <a:fillRect t="-28125" r="-1718" b="-812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32055FA-94F4-E949-850A-2B6FF771FCBE}"/>
                    </a:ext>
                  </a:extLst>
                </p:cNvPr>
                <p:cNvSpPr txBox="1"/>
                <p:nvPr/>
              </p:nvSpPr>
              <p:spPr>
                <a:xfrm>
                  <a:off x="669409" y="4356307"/>
                  <a:ext cx="916881" cy="1569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9600" b="0" i="0" smtClean="0">
                            <a:latin typeface="Cambria Math" panose="02040503050406030204" pitchFamily="18" charset="0"/>
                          </a:rPr>
                          <m:t>Σ</m:t>
                        </m:r>
                      </m:oMath>
                    </m:oMathPara>
                  </a14:m>
                  <a:endParaRPr lang="en-US" sz="7200" dirty="0"/>
                </a:p>
              </p:txBody>
            </p:sp>
          </mc:Choice>
          <mc:Fallback xmlns="">
            <p:sp>
              <p:nvSpPr>
                <p:cNvPr id="76" name="TextBox 75">
                  <a:extLst>
                    <a:ext uri="{FF2B5EF4-FFF2-40B4-BE49-F238E27FC236}">
                      <a16:creationId xmlns:a16="http://schemas.microsoft.com/office/drawing/2014/main" id="{C32055FA-94F4-E949-850A-2B6FF771FCBE}"/>
                    </a:ext>
                  </a:extLst>
                </p:cNvPr>
                <p:cNvSpPr txBox="1">
                  <a:spLocks noRot="1" noChangeAspect="1" noMove="1" noResize="1" noEditPoints="1" noAdjustHandles="1" noChangeArrowheads="1" noChangeShapeType="1" noTextEdit="1"/>
                </p:cNvSpPr>
                <p:nvPr/>
              </p:nvSpPr>
              <p:spPr>
                <a:xfrm>
                  <a:off x="669409" y="4356307"/>
                  <a:ext cx="916881" cy="1569660"/>
                </a:xfrm>
                <a:prstGeom prst="rect">
                  <a:avLst/>
                </a:prstGeom>
                <a:blipFill>
                  <a:blip r:embed="rId5"/>
                  <a:stretch>
                    <a:fillRect l="-47945" r="-12329" b="-4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Placeholder 3">
                  <a:extLst>
                    <a:ext uri="{FF2B5EF4-FFF2-40B4-BE49-F238E27FC236}">
                      <a16:creationId xmlns:a16="http://schemas.microsoft.com/office/drawing/2014/main" id="{FAD58327-C32F-5F4B-A56E-30C68FADC857}"/>
                    </a:ext>
                  </a:extLst>
                </p:cNvPr>
                <p:cNvSpPr txBox="1">
                  <a:spLocks/>
                </p:cNvSpPr>
                <p:nvPr/>
              </p:nvSpPr>
              <p:spPr bwMode="auto">
                <a:xfrm>
                  <a:off x="1875783" y="5279091"/>
                  <a:ext cx="6159221" cy="387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marL="0" indent="0" algn="ctr">
                    <a:buNone/>
                  </a:pPr>
                  <a:r>
                    <a:rPr lang="en-GB" sz="3200" b="1" kern="0" dirty="0"/>
                    <a:t>– </a:t>
                  </a:r>
                  <a14:m>
                    <m:oMath xmlns:m="http://schemas.openxmlformats.org/officeDocument/2006/math">
                      <m:r>
                        <a:rPr lang="en-GB" sz="3200" b="1" i="1" kern="0" dirty="0" smtClean="0">
                          <a:latin typeface="Cambria Math" panose="02040503050406030204" pitchFamily="18" charset="0"/>
                        </a:rPr>
                        <m:t>𝒗𝒆</m:t>
                      </m:r>
                    </m:oMath>
                  </a14:m>
                  <a:r>
                    <a:rPr lang="en-GB" sz="3200" kern="0" dirty="0"/>
                    <a:t>     </a:t>
                  </a:r>
                  <a:r>
                    <a:rPr lang="en-GB" sz="3200" kern="0" dirty="0">
                      <a:solidFill>
                        <a:srgbClr val="C00000"/>
                      </a:solidFill>
                    </a:rPr>
                    <a:t>Propeller uses less power</a:t>
                  </a:r>
                </a:p>
              </p:txBody>
            </p:sp>
          </mc:Choice>
          <mc:Fallback xmlns="">
            <p:sp>
              <p:nvSpPr>
                <p:cNvPr id="77" name="Text Placeholder 3">
                  <a:extLst>
                    <a:ext uri="{FF2B5EF4-FFF2-40B4-BE49-F238E27FC236}">
                      <a16:creationId xmlns:a16="http://schemas.microsoft.com/office/drawing/2014/main" id="{FAD58327-C32F-5F4B-A56E-30C68FADC857}"/>
                    </a:ext>
                  </a:extLst>
                </p:cNvPr>
                <p:cNvSpPr txBox="1">
                  <a:spLocks noRot="1" noChangeAspect="1" noMove="1" noResize="1" noEditPoints="1" noAdjustHandles="1" noChangeArrowheads="1" noChangeShapeType="1" noTextEdit="1"/>
                </p:cNvSpPr>
                <p:nvPr/>
              </p:nvSpPr>
              <p:spPr bwMode="auto">
                <a:xfrm>
                  <a:off x="1875783" y="5279091"/>
                  <a:ext cx="6159221" cy="387601"/>
                </a:xfrm>
                <a:prstGeom prst="rect">
                  <a:avLst/>
                </a:prstGeom>
                <a:blipFill>
                  <a:blip r:embed="rId6"/>
                  <a:stretch>
                    <a:fillRect l="-2675" t="-28125" r="-2675" b="-812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3898371552"/>
      </p:ext>
    </p:extLst>
  </p:cSld>
  <p:clrMapOvr>
    <a:masterClrMapping/>
  </p:clrMapOvr>
</p:sld>
</file>

<file path=ppt/theme/theme1.xml><?xml version="1.0" encoding="utf-8"?>
<a:theme xmlns:a="http://schemas.openxmlformats.org/drawingml/2006/main" name="blank">
  <a:themeElements>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noFill/>
        <a:ln w="9525" cap="flat" cmpd="sng" algn="ctr">
          <a:solidFill>
            <a:srgbClr val="808080"/>
          </a:solidFill>
          <a:prstDash val="solid"/>
          <a:round/>
          <a:headEnd type="non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clrMap bg1="lt1" tx1="dk1" bg2="lt2" tx2="dk2" accent1="accent1" accent2="accent2" accent3="accent3" accent4="accent4" accent5="accent5" accent6="accent6" hlink="hlink" folHlink="folHlink"/>
    </a:extraClrScheme>
    <a:extraClrScheme>
      <a:clrScheme name="blank 2">
        <a:dk1>
          <a:srgbClr val="003E72"/>
        </a:dk1>
        <a:lt1>
          <a:srgbClr val="FFFFFF"/>
        </a:lt1>
        <a:dk2>
          <a:srgbClr val="FFFFFF"/>
        </a:dk2>
        <a:lt2>
          <a:srgbClr val="83AFB4"/>
        </a:lt2>
        <a:accent1>
          <a:srgbClr val="6AADE4"/>
        </a:accent1>
        <a:accent2>
          <a:srgbClr val="EFBD47"/>
        </a:accent2>
        <a:accent3>
          <a:srgbClr val="FFFFFF"/>
        </a:accent3>
        <a:accent4>
          <a:srgbClr val="003460"/>
        </a:accent4>
        <a:accent5>
          <a:srgbClr val="B9D3EF"/>
        </a:accent5>
        <a:accent6>
          <a:srgbClr val="D9AB3F"/>
        </a:accent6>
        <a:hlink>
          <a:srgbClr val="A8B400"/>
        </a:hlink>
        <a:folHlink>
          <a:srgbClr val="6A4061"/>
        </a:folHlink>
      </a:clrScheme>
      <a:clrMap bg1="lt1" tx1="dk1" bg2="lt2" tx2="dk2" accent1="accent1" accent2="accent2" accent3="accent3" accent4="accent4" accent5="accent5" accent6="accent6" hlink="hlink" folHlink="folHlink"/>
    </a:extraClrScheme>
    <a:extraClrScheme>
      <a:clrScheme name="blank 3">
        <a:dk1>
          <a:srgbClr val="003E72"/>
        </a:dk1>
        <a:lt1>
          <a:srgbClr val="FFFFFF"/>
        </a:lt1>
        <a:dk2>
          <a:srgbClr val="FFFFFF"/>
        </a:dk2>
        <a:lt2>
          <a:srgbClr val="156570"/>
        </a:lt2>
        <a:accent1>
          <a:srgbClr val="003E72"/>
        </a:accent1>
        <a:accent2>
          <a:srgbClr val="C84E00"/>
        </a:accent2>
        <a:accent3>
          <a:srgbClr val="FFFFFF"/>
        </a:accent3>
        <a:accent4>
          <a:srgbClr val="003460"/>
        </a:accent4>
        <a:accent5>
          <a:srgbClr val="AAAFBC"/>
        </a:accent5>
        <a:accent6>
          <a:srgbClr val="B54600"/>
        </a:accent6>
        <a:hlink>
          <a:srgbClr val="435125"/>
        </a:hlink>
        <a:folHlink>
          <a:srgbClr val="412D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10034</TotalTime>
  <Words>2864</Words>
  <Application>Microsoft Macintosh PowerPoint</Application>
  <PresentationFormat>On-screen Show (4:3)</PresentationFormat>
  <Paragraphs>398</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Cambria Math</vt:lpstr>
      <vt:lpstr>blank</vt:lpstr>
      <vt:lpstr>Propulsion Systems for VTOL Electric Vehicles </vt:lpstr>
      <vt:lpstr>PowerPoint Presentation</vt:lpstr>
      <vt:lpstr>Research Question</vt:lpstr>
      <vt:lpstr>PowerPoint Presentation</vt:lpstr>
      <vt:lpstr>Propulsor Figure of Merit</vt:lpstr>
      <vt:lpstr>Diffuser Problem</vt:lpstr>
      <vt:lpstr>Superiority Condition</vt:lpstr>
      <vt:lpstr>Superiority Condition</vt:lpstr>
      <vt:lpstr>Superiority Condition</vt:lpstr>
      <vt:lpstr>Superiority Condition</vt:lpstr>
      <vt:lpstr>Superiority Condition</vt:lpstr>
      <vt:lpstr>Design Context</vt:lpstr>
      <vt:lpstr>Design Process</vt:lpstr>
      <vt:lpstr>Design Process</vt:lpstr>
      <vt:lpstr>Design Process</vt:lpstr>
      <vt:lpstr>Stationary Test Rig</vt:lpstr>
      <vt:lpstr>Results – Figure of Merit</vt:lpstr>
      <vt:lpstr>Fan A vs Fan B – Low Reynolds Separation</vt:lpstr>
      <vt:lpstr>Fan B vs Fan C – Diffuser Performance</vt:lpstr>
      <vt:lpstr>Fan A, B and C – Shroud Clearance Flows</vt:lpstr>
      <vt:lpstr>Results – Superiority Parameter</vt:lpstr>
      <vt:lpstr>Superiority Parameter: Effect of Payload and Relative Size</vt:lpstr>
      <vt:lpstr>Superiority Parameter: Contra-rotating Ducted Fans</vt:lpstr>
      <vt:lpstr>Conclusions</vt:lpstr>
      <vt:lpstr>CRDF Design Candidate</vt:lpstr>
      <vt:lpstr>PowerPoint Presentation</vt:lpstr>
      <vt:lpstr>Calculating System Efficiency</vt:lpstr>
      <vt:lpstr>Determining Mean-Line from Casing</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..;Sam Grimshaw</dc:creator>
  <cp:lastModifiedBy>Jordan Eriksen</cp:lastModifiedBy>
  <cp:revision>1601</cp:revision>
  <cp:lastPrinted>2012-12-13T15:48:07Z</cp:lastPrinted>
  <dcterms:created xsi:type="dcterms:W3CDTF">2008-03-27T10:29:55Z</dcterms:created>
  <dcterms:modified xsi:type="dcterms:W3CDTF">2020-05-29T11:19:59Z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